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Lst>
  <p:sldIdLst>
    <p:sldId id="363" r:id="rId2"/>
    <p:sldId id="303" r:id="rId3"/>
    <p:sldId id="364" r:id="rId4"/>
    <p:sldId id="361" r:id="rId5"/>
    <p:sldId id="362" r:id="rId6"/>
    <p:sldId id="306" r:id="rId7"/>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ontagne Escaldade" id="{81BAB612-D1AC-40D7-B4CB-849BA8162D1B}">
          <p14:sldIdLst>
            <p14:sldId id="363"/>
            <p14:sldId id="303"/>
            <p14:sldId id="364"/>
            <p14:sldId id="361"/>
            <p14:sldId id="362"/>
            <p14:sldId id="306"/>
          </p14:sldIdLst>
        </p14:section>
      </p14:sectionLst>
    </p:ex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85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65" autoAdjust="0"/>
    <p:restoredTop sz="94660"/>
  </p:normalViewPr>
  <p:slideViewPr>
    <p:cSldViewPr snapToGrid="0">
      <p:cViewPr varScale="1">
        <p:scale>
          <a:sx n="88" d="100"/>
          <a:sy n="88" d="100"/>
        </p:scale>
        <p:origin x="-446" y="-7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ECD19FB2-3AAB-4D03-B13A-2960828C78E3}" type="datetimeFigureOut">
              <a:rPr lang="en-US" smtClean="0"/>
              <a:t>1/4/2022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49811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51CF1133-3259-4C45-BABA-5B62D9C6F78D}" type="datetimeFigureOut">
              <a:rPr lang="en-US" smtClean="0"/>
              <a:t>1/4/2022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32369183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51CF1133-3259-4C45-BABA-5B62D9C6F78D}" type="datetimeFigureOut">
              <a:rPr lang="en-US" smtClean="0"/>
              <a:t>1/4/2022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5311652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Modifiez les styles du texte du masque</a:t>
            </a:r>
          </a:p>
        </p:txBody>
      </p:sp>
      <p:sp>
        <p:nvSpPr>
          <p:cNvPr id="5" name="Date Placeholder 4"/>
          <p:cNvSpPr>
            <a:spLocks noGrp="1"/>
          </p:cNvSpPr>
          <p:nvPr>
            <p:ph type="dt" sz="half" idx="10"/>
          </p:nvPr>
        </p:nvSpPr>
        <p:spPr/>
        <p:txBody>
          <a:bodyPr/>
          <a:lstStyle/>
          <a:p>
            <a:fld id="{51CF1133-3259-4C45-BABA-5B62D9C6F78D}" type="datetimeFigureOut">
              <a:rPr lang="en-US" smtClean="0"/>
              <a:t>1/4/2022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3561411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Modifiez les styles du texte du masque</a:t>
            </a:r>
          </a:p>
        </p:txBody>
      </p:sp>
      <p:sp>
        <p:nvSpPr>
          <p:cNvPr id="5" name="Date Placeholder 4"/>
          <p:cNvSpPr>
            <a:spLocks noGrp="1"/>
          </p:cNvSpPr>
          <p:nvPr>
            <p:ph type="dt" sz="half" idx="10"/>
          </p:nvPr>
        </p:nvSpPr>
        <p:spPr/>
        <p:txBody>
          <a:bodyPr/>
          <a:lstStyle/>
          <a:p>
            <a:fld id="{51CF1133-3259-4C45-BABA-5B62D9C6F78D}" type="datetimeFigureOut">
              <a:rPr lang="en-US" smtClean="0"/>
              <a:t>1/4/2022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0231065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Modifiez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Modifiez les styles du texte du masque</a:t>
            </a:r>
          </a:p>
        </p:txBody>
      </p:sp>
      <p:sp>
        <p:nvSpPr>
          <p:cNvPr id="5" name="Date Placeholder 4"/>
          <p:cNvSpPr>
            <a:spLocks noGrp="1"/>
          </p:cNvSpPr>
          <p:nvPr>
            <p:ph type="dt" sz="half" idx="10"/>
          </p:nvPr>
        </p:nvSpPr>
        <p:spPr/>
        <p:txBody>
          <a:bodyPr/>
          <a:lstStyle/>
          <a:p>
            <a:fld id="{51CF1133-3259-4C45-BABA-5B62D9C6F78D}" type="datetimeFigureOut">
              <a:rPr lang="en-US" smtClean="0"/>
              <a:t>1/4/2022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36119210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smtClean="0"/>
              <a:t>1/4/2022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030736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smtClean="0"/>
              <a:t>1/4/2022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634191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smtClean="0"/>
              <a:t>1/4/2022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871263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0F39F4F5-F4D2-4D2A-AB60-88D37ADCB869}" type="datetimeFigureOut">
              <a:rPr lang="en-US" smtClean="0"/>
              <a:t>1/4/2022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996945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smtClean="0"/>
              <a:t>1/4/2022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7394113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smtClean="0"/>
              <a:t>1/4/2022</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266415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smtClean="0"/>
              <a:t>1/4/2022</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95737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smtClean="0"/>
              <a:t>1/4/2022</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179961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F7D1BD23-6E54-4D9D-AD88-A2813C73CC25}" type="datetimeFigureOut">
              <a:rPr lang="en-US" smtClean="0"/>
              <a:t>1/4/2022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140796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1471A834-4F3C-4AF9-9C74-05EC35A0F292}" type="datetimeFigureOut">
              <a:rPr lang="en-US" smtClean="0"/>
              <a:t>1/4/2022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15117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1CF1133-3259-4C45-BABA-5B62D9C6F78D}" type="datetimeFigureOut">
              <a:rPr lang="en-US" smtClean="0"/>
              <a:t>1/4/2022</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
              </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281682558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Lst>
  <p:hf sldNum="0" hdr="0" ftr="0" dt="0"/>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txBox="1">
            <a:spLocks noChangeArrowheads="1"/>
          </p:cNvSpPr>
          <p:nvPr/>
        </p:nvSpPr>
        <p:spPr>
          <a:xfrm>
            <a:off x="1410651" y="600707"/>
            <a:ext cx="9621524" cy="2752182"/>
          </a:xfrm>
          <a:prstGeom prst="roundRect">
            <a:avLst>
              <a:gd name="adj" fmla="val 50000"/>
            </a:avLst>
          </a:prstGeom>
        </p:spPr>
        <p:txBody>
          <a:bodyPr vert="horz" lIns="91440" tIns="45720" rIns="91440" bIns="45720" rtlCol="0" anchor="ctr">
            <a:normAutofit fontScale="92500" lnSpcReduction="10000"/>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ctr" defTabSz="342905" rtl="0" eaLnBrk="1" fontAlgn="auto" latinLnBrk="0" hangingPunct="1">
              <a:lnSpc>
                <a:spcPct val="100000"/>
              </a:lnSpc>
              <a:spcBef>
                <a:spcPct val="0"/>
              </a:spcBef>
              <a:spcAft>
                <a:spcPts val="1200"/>
              </a:spcAft>
              <a:buClrTx/>
              <a:buSzTx/>
              <a:buFontTx/>
              <a:buNone/>
              <a:tabLst/>
              <a:defRPr/>
            </a:pPr>
            <a:r>
              <a:rPr kumimoji="0" lang="fr-FR" altLang="fr-FR" sz="3300" b="1" i="0" u="none" strike="noStrike" kern="1200" cap="none" spc="0" normalizeH="0" baseline="0" noProof="0" dirty="0">
                <a:ln>
                  <a:noFill/>
                </a:ln>
                <a:solidFill>
                  <a:srgbClr val="31B4E6">
                    <a:lumMod val="50000"/>
                  </a:srgbClr>
                </a:solidFill>
                <a:effectLst/>
                <a:uLnTx/>
                <a:uFillTx/>
                <a:latin typeface="Calibri" panose="020F0502020204030204" pitchFamily="34" charset="0"/>
                <a:ea typeface="+mj-ea"/>
                <a:cs typeface="Calibri" panose="020F0502020204030204" pitchFamily="34" charset="0"/>
              </a:rPr>
              <a:t>Schéma de cohérence des équipements sportifs en Région Centre - Val de Loire 2021/2024</a:t>
            </a:r>
            <a:endParaRPr kumimoji="0" lang="fr-FR" altLang="fr-FR" sz="3300" b="0" i="0" u="none" strike="noStrike" kern="1200" cap="none" spc="0" normalizeH="0" baseline="0" noProof="0" dirty="0">
              <a:ln>
                <a:noFill/>
              </a:ln>
              <a:solidFill>
                <a:srgbClr val="31B4E6">
                  <a:lumMod val="50000"/>
                </a:srgbClr>
              </a:solidFill>
              <a:effectLst/>
              <a:uLnTx/>
              <a:uFillTx/>
              <a:latin typeface="Calibri" panose="020F0502020204030204" pitchFamily="34" charset="0"/>
              <a:ea typeface="+mj-ea"/>
              <a:cs typeface="Calibri" panose="020F0502020204030204" pitchFamily="34" charset="0"/>
            </a:endParaRPr>
          </a:p>
          <a:p>
            <a:pPr marL="0" marR="0" lvl="0" indent="0" algn="ctr" defTabSz="342905" rtl="0" eaLnBrk="1" fontAlgn="auto" latinLnBrk="0" hangingPunct="1">
              <a:lnSpc>
                <a:spcPct val="100000"/>
              </a:lnSpc>
              <a:spcBef>
                <a:spcPct val="0"/>
              </a:spcBef>
              <a:spcAft>
                <a:spcPts val="0"/>
              </a:spcAft>
              <a:buClrTx/>
              <a:buSzTx/>
              <a:buFontTx/>
              <a:buNone/>
              <a:tabLst/>
              <a:defRPr/>
            </a:pPr>
            <a:r>
              <a:rPr kumimoji="0" lang="fr-FR" altLang="fr-FR" sz="3300" b="0" i="1" u="none" strike="noStrike" kern="1200" cap="none" spc="0" normalizeH="0" baseline="0" noProof="0" dirty="0">
                <a:ln>
                  <a:noFill/>
                </a:ln>
                <a:solidFill>
                  <a:srgbClr val="31B4E6">
                    <a:lumMod val="50000"/>
                  </a:srgbClr>
                </a:solidFill>
                <a:effectLst/>
                <a:uLnTx/>
                <a:uFillTx/>
                <a:latin typeface="Calibri" panose="020F0502020204030204" pitchFamily="34" charset="0"/>
                <a:ea typeface="+mj-ea"/>
                <a:cs typeface="Calibri" panose="020F0502020204030204" pitchFamily="34" charset="0"/>
              </a:rPr>
              <a:t>Comité Régional Ligue de Natation Centre - Val de Loire</a:t>
            </a:r>
          </a:p>
        </p:txBody>
      </p:sp>
      <p:pic>
        <p:nvPicPr>
          <p:cNvPr id="6" name="Picture 7" descr="logo_recensemen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896" y="-70744"/>
            <a:ext cx="2892425"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p:cNvSpPr txBox="1">
            <a:spLocks noChangeArrowheads="1"/>
          </p:cNvSpPr>
          <p:nvPr/>
        </p:nvSpPr>
        <p:spPr bwMode="auto">
          <a:xfrm>
            <a:off x="9092485" y="6491288"/>
            <a:ext cx="3199664" cy="338554"/>
          </a:xfrm>
          <a:prstGeom prst="rect">
            <a:avLst/>
          </a:prstGeom>
          <a:noFill/>
          <a:ln w="9525">
            <a:noFill/>
            <a:miter lim="800000"/>
            <a:headEnd/>
            <a:tailEnd/>
          </a:ln>
          <a:effectLst/>
        </p:spPr>
        <p:txBody>
          <a:bodyPr wrap="square">
            <a:spAutoFit/>
          </a:bodyPr>
          <a:lstStyle>
            <a:lvl1pPr eaLnBrk="0" hangingPunct="0">
              <a:defRPr u="sng">
                <a:solidFill>
                  <a:schemeClr val="tx1"/>
                </a:solidFill>
                <a:latin typeface="Arial" charset="0"/>
              </a:defRPr>
            </a:lvl1pPr>
            <a:lvl2pPr marL="742950" indent="-285750" eaLnBrk="0" hangingPunct="0">
              <a:defRPr u="sng">
                <a:solidFill>
                  <a:schemeClr val="tx1"/>
                </a:solidFill>
                <a:latin typeface="Arial" charset="0"/>
              </a:defRPr>
            </a:lvl2pPr>
            <a:lvl3pPr marL="1143000" indent="-228600" eaLnBrk="0" hangingPunct="0">
              <a:defRPr u="sng">
                <a:solidFill>
                  <a:schemeClr val="tx1"/>
                </a:solidFill>
                <a:latin typeface="Arial" charset="0"/>
              </a:defRPr>
            </a:lvl3pPr>
            <a:lvl4pPr marL="1600200" indent="-228600" eaLnBrk="0" hangingPunct="0">
              <a:defRPr u="sng">
                <a:solidFill>
                  <a:schemeClr val="tx1"/>
                </a:solidFill>
                <a:latin typeface="Arial" charset="0"/>
              </a:defRPr>
            </a:lvl4pPr>
            <a:lvl5pPr marL="2057400" indent="-228600" eaLnBrk="0" hangingPunct="0">
              <a:defRPr u="sng">
                <a:solidFill>
                  <a:schemeClr val="tx1"/>
                </a:solidFill>
                <a:latin typeface="Arial" charset="0"/>
              </a:defRPr>
            </a:lvl5pPr>
            <a:lvl6pPr marL="2514600" indent="-228600" eaLnBrk="0" fontAlgn="base" hangingPunct="0">
              <a:spcBef>
                <a:spcPct val="0"/>
              </a:spcBef>
              <a:spcAft>
                <a:spcPct val="0"/>
              </a:spcAft>
              <a:defRPr u="sng">
                <a:solidFill>
                  <a:schemeClr val="tx1"/>
                </a:solidFill>
                <a:latin typeface="Arial" charset="0"/>
              </a:defRPr>
            </a:lvl6pPr>
            <a:lvl7pPr marL="2971800" indent="-228600" eaLnBrk="0" fontAlgn="base" hangingPunct="0">
              <a:spcBef>
                <a:spcPct val="0"/>
              </a:spcBef>
              <a:spcAft>
                <a:spcPct val="0"/>
              </a:spcAft>
              <a:defRPr u="sng">
                <a:solidFill>
                  <a:schemeClr val="tx1"/>
                </a:solidFill>
                <a:latin typeface="Arial" charset="0"/>
              </a:defRPr>
            </a:lvl7pPr>
            <a:lvl8pPr marL="3429000" indent="-228600" eaLnBrk="0" fontAlgn="base" hangingPunct="0">
              <a:spcBef>
                <a:spcPct val="0"/>
              </a:spcBef>
              <a:spcAft>
                <a:spcPct val="0"/>
              </a:spcAft>
              <a:defRPr u="sng">
                <a:solidFill>
                  <a:schemeClr val="tx1"/>
                </a:solidFill>
                <a:latin typeface="Arial" charset="0"/>
              </a:defRPr>
            </a:lvl8pPr>
            <a:lvl9pPr marL="3886200" indent="-228600" eaLnBrk="0" fontAlgn="base" hangingPunct="0">
              <a:spcBef>
                <a:spcPct val="0"/>
              </a:spcBef>
              <a:spcAft>
                <a:spcPct val="0"/>
              </a:spcAft>
              <a:defRPr u="sng">
                <a:solidFill>
                  <a:schemeClr val="tx1"/>
                </a:solidFill>
                <a:latin typeface="Arial" charset="0"/>
              </a:defRPr>
            </a:lvl9pPr>
          </a:lstStyle>
          <a:p>
            <a:pPr marL="0" marR="0" lvl="0" indent="0" algn="r" defTabSz="457200" rtl="0" eaLnBrk="1" fontAlgn="auto" latinLnBrk="0" hangingPunct="1">
              <a:lnSpc>
                <a:spcPct val="100000"/>
              </a:lnSpc>
              <a:spcBef>
                <a:spcPct val="50000"/>
              </a:spcBef>
              <a:spcAft>
                <a:spcPts val="0"/>
              </a:spcAft>
              <a:buClrTx/>
              <a:buSzTx/>
              <a:buFontTx/>
              <a:buNone/>
              <a:tabLst/>
              <a:defRPr/>
            </a:pPr>
            <a:r>
              <a:rPr kumimoji="0" lang="fr-FR" sz="1600" b="1" i="0" u="none" strike="noStrike" kern="1200" cap="none" spc="0" normalizeH="0" baseline="0" noProof="0" dirty="0">
                <a:ln>
                  <a:noFill/>
                </a:ln>
                <a:solidFill>
                  <a:srgbClr val="31B4E6">
                    <a:lumMod val="50000"/>
                  </a:srgbClr>
                </a:solidFill>
                <a:effectLst>
                  <a:outerShdw blurRad="38100" dist="38100" dir="2700000" algn="tl">
                    <a:srgbClr val="C0C0C0"/>
                  </a:outerShdw>
                </a:effectLst>
                <a:uLnTx/>
                <a:uFillTx/>
                <a:latin typeface="Calibri" panose="020F0502020204030204" pitchFamily="34" charset="0"/>
                <a:ea typeface="+mn-ea"/>
                <a:cs typeface="Calibri" panose="020F0502020204030204" pitchFamily="34" charset="0"/>
              </a:rPr>
              <a:t> http://www.res.sports.gouv.fr</a:t>
            </a:r>
          </a:p>
        </p:txBody>
      </p:sp>
      <p:sp>
        <p:nvSpPr>
          <p:cNvPr id="16" name="Text Box 28"/>
          <p:cNvSpPr txBox="1">
            <a:spLocks noChangeArrowheads="1"/>
          </p:cNvSpPr>
          <p:nvPr/>
        </p:nvSpPr>
        <p:spPr bwMode="auto">
          <a:xfrm>
            <a:off x="4547507" y="3237278"/>
            <a:ext cx="4955722" cy="1724300"/>
          </a:xfrm>
          <a:prstGeom prst="rect">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square" lIns="72000" tIns="72000" rIns="72000" bIns="72000">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marL="0" marR="0" lvl="0" indent="0" algn="l" defTabSz="457200" rtl="0" eaLnBrk="1" fontAlgn="auto" latinLnBrk="0" hangingPunct="1">
              <a:lnSpc>
                <a:spcPct val="95000"/>
              </a:lnSpc>
              <a:spcBef>
                <a:spcPts val="0"/>
              </a:spcBef>
              <a:spcAft>
                <a:spcPts val="0"/>
              </a:spcAft>
              <a:buClrTx/>
              <a:buSzTx/>
              <a:buFontTx/>
              <a:buNone/>
              <a:tabLst/>
              <a:defRPr/>
            </a:pPr>
            <a:r>
              <a:rPr kumimoji="0" lang="fr-FR" altLang="fr-FR" sz="1800" b="0" i="0" u="none" strike="noStrike" kern="1200" cap="none" spc="0" normalizeH="0" baseline="0" noProof="0" dirty="0">
                <a:ln>
                  <a:noFill/>
                </a:ln>
                <a:solidFill>
                  <a:srgbClr val="31B4E6">
                    <a:lumMod val="50000"/>
                  </a:srgbClr>
                </a:solidFill>
                <a:effectLst/>
                <a:uLnTx/>
                <a:uFillTx/>
                <a:latin typeface="Calibri" panose="020F0502020204030204" pitchFamily="34" charset="0"/>
                <a:ea typeface="+mn-ea"/>
                <a:cs typeface="Calibri" panose="020F0502020204030204" pitchFamily="34" charset="0"/>
              </a:rPr>
              <a:t>Président : Michel SAUGET</a:t>
            </a:r>
          </a:p>
          <a:p>
            <a:pPr marL="0" marR="0" lvl="0" indent="0" algn="l" defTabSz="457200" rtl="0" eaLnBrk="1" fontAlgn="auto" latinLnBrk="0" hangingPunct="1">
              <a:lnSpc>
                <a:spcPct val="95000"/>
              </a:lnSpc>
              <a:spcBef>
                <a:spcPts val="0"/>
              </a:spcBef>
              <a:spcAft>
                <a:spcPts val="0"/>
              </a:spcAft>
              <a:buClrTx/>
              <a:buSzTx/>
              <a:buFontTx/>
              <a:buNone/>
              <a:tabLst/>
              <a:defRPr/>
            </a:pPr>
            <a:r>
              <a:rPr kumimoji="0" lang="fr-FR" altLang="fr-FR" sz="1800" b="0" i="0" u="none" strike="noStrike" kern="1200" cap="none" spc="0" normalizeH="0" baseline="0" noProof="0" dirty="0">
                <a:ln>
                  <a:noFill/>
                </a:ln>
                <a:solidFill>
                  <a:srgbClr val="31B4E6">
                    <a:lumMod val="50000"/>
                  </a:srgbClr>
                </a:solidFill>
                <a:effectLst/>
                <a:uLnTx/>
                <a:uFillTx/>
                <a:latin typeface="Calibri" panose="020F0502020204030204" pitchFamily="34" charset="0"/>
                <a:ea typeface="+mn-ea"/>
                <a:cs typeface="Calibri" panose="020F0502020204030204" pitchFamily="34" charset="0"/>
              </a:rPr>
              <a:t>Adresse : 	  Résidence Archimède bureaux</a:t>
            </a:r>
          </a:p>
          <a:p>
            <a:pPr marL="0" marR="0" lvl="0" indent="0" algn="l" defTabSz="457200" rtl="0" eaLnBrk="1" fontAlgn="auto" latinLnBrk="0" hangingPunct="1">
              <a:lnSpc>
                <a:spcPct val="95000"/>
              </a:lnSpc>
              <a:spcBef>
                <a:spcPts val="0"/>
              </a:spcBef>
              <a:spcAft>
                <a:spcPts val="0"/>
              </a:spcAft>
              <a:buClrTx/>
              <a:buSzTx/>
              <a:buFontTx/>
              <a:buNone/>
              <a:tabLst/>
              <a:defRPr/>
            </a:pPr>
            <a:r>
              <a:rPr kumimoji="0" lang="fr-FR" altLang="fr-FR" sz="1800" b="0" i="0" u="none" strike="noStrike" kern="1200" cap="none" spc="0" normalizeH="0" baseline="0" noProof="0" dirty="0">
                <a:ln>
                  <a:noFill/>
                </a:ln>
                <a:solidFill>
                  <a:srgbClr val="31B4E6">
                    <a:lumMod val="50000"/>
                  </a:srgbClr>
                </a:solidFill>
                <a:effectLst/>
                <a:uLnTx/>
                <a:uFillTx/>
                <a:latin typeface="Calibri" panose="020F0502020204030204" pitchFamily="34" charset="0"/>
                <a:ea typeface="+mn-ea"/>
                <a:cs typeface="Calibri" panose="020F0502020204030204" pitchFamily="34" charset="0"/>
              </a:rPr>
              <a:t>		  11 avenue JF Kennedy	</a:t>
            </a:r>
          </a:p>
          <a:p>
            <a:pPr marL="0" marR="0" lvl="0" indent="0" algn="l" defTabSz="457200" rtl="0" eaLnBrk="1" fontAlgn="auto" latinLnBrk="0" hangingPunct="1">
              <a:lnSpc>
                <a:spcPct val="95000"/>
              </a:lnSpc>
              <a:spcBef>
                <a:spcPts val="0"/>
              </a:spcBef>
              <a:spcAft>
                <a:spcPts val="0"/>
              </a:spcAft>
              <a:buClrTx/>
              <a:buSzTx/>
              <a:buFontTx/>
              <a:buNone/>
              <a:tabLst/>
              <a:defRPr/>
            </a:pPr>
            <a:r>
              <a:rPr kumimoji="0" lang="fr-FR" altLang="fr-FR" sz="1800" b="0" i="0" u="none" strike="noStrike" kern="1200" cap="none" spc="0" normalizeH="0" baseline="0" noProof="0" dirty="0">
                <a:ln>
                  <a:noFill/>
                </a:ln>
                <a:solidFill>
                  <a:srgbClr val="31B4E6">
                    <a:lumMod val="50000"/>
                  </a:srgbClr>
                </a:solidFill>
                <a:effectLst/>
                <a:uLnTx/>
                <a:uFillTx/>
                <a:latin typeface="Calibri" panose="020F0502020204030204" pitchFamily="34" charset="0"/>
                <a:ea typeface="+mn-ea"/>
                <a:cs typeface="Calibri" panose="020F0502020204030204" pitchFamily="34" charset="0"/>
              </a:rPr>
              <a:t>		  45100 ORLEANS</a:t>
            </a:r>
          </a:p>
          <a:p>
            <a:pPr marL="0" marR="0" lvl="0" indent="0" algn="l" defTabSz="457200" rtl="0" eaLnBrk="1" fontAlgn="auto" latinLnBrk="0" hangingPunct="1">
              <a:lnSpc>
                <a:spcPct val="95000"/>
              </a:lnSpc>
              <a:spcBef>
                <a:spcPts val="0"/>
              </a:spcBef>
              <a:spcAft>
                <a:spcPts val="0"/>
              </a:spcAft>
              <a:buClrTx/>
              <a:buSzTx/>
              <a:buFontTx/>
              <a:buNone/>
              <a:tabLst/>
              <a:defRPr/>
            </a:pPr>
            <a:r>
              <a:rPr kumimoji="0" lang="fr-FR" altLang="fr-FR" sz="1800" b="0" i="0" u="none" strike="noStrike" kern="1200" cap="none" spc="0" normalizeH="0" baseline="0" noProof="0" dirty="0">
                <a:ln>
                  <a:noFill/>
                </a:ln>
                <a:solidFill>
                  <a:srgbClr val="31B4E6">
                    <a:lumMod val="50000"/>
                  </a:srgbClr>
                </a:solidFill>
                <a:effectLst/>
                <a:uLnTx/>
                <a:uFillTx/>
                <a:latin typeface="Calibri" panose="020F0502020204030204" pitchFamily="34" charset="0"/>
                <a:ea typeface="+mn-ea"/>
                <a:cs typeface="Calibri" panose="020F0502020204030204" pitchFamily="34" charset="0"/>
              </a:rPr>
              <a:t>Tel :	     	  02 38 86 46 26</a:t>
            </a:r>
            <a:endParaRPr kumimoji="0" lang="en-US" altLang="fr-FR" sz="1800" b="0" i="0" u="none" strike="noStrike" kern="1200" cap="none" spc="0" normalizeH="0" baseline="0" noProof="0" dirty="0">
              <a:ln>
                <a:noFill/>
              </a:ln>
              <a:solidFill>
                <a:srgbClr val="31B4E6">
                  <a:lumMod val="50000"/>
                </a:srgbClr>
              </a:solidFill>
              <a:effectLst/>
              <a:uLnTx/>
              <a:uFillTx/>
              <a:latin typeface="Calibri" panose="020F0502020204030204" pitchFamily="34" charset="0"/>
              <a:ea typeface="+mn-ea"/>
              <a:cs typeface="Calibri" panose="020F0502020204030204" pitchFamily="34" charset="0"/>
            </a:endParaRPr>
          </a:p>
          <a:p>
            <a:pPr marL="0" marR="0" lvl="0" indent="0" algn="l" defTabSz="457200" rtl="0" eaLnBrk="1" fontAlgn="auto" latinLnBrk="0" hangingPunct="1">
              <a:lnSpc>
                <a:spcPct val="95000"/>
              </a:lnSpc>
              <a:spcBef>
                <a:spcPts val="0"/>
              </a:spcBef>
              <a:spcAft>
                <a:spcPts val="0"/>
              </a:spcAft>
              <a:buClrTx/>
              <a:buSzTx/>
              <a:buFontTx/>
              <a:buNone/>
              <a:tabLst/>
              <a:defRPr/>
            </a:pPr>
            <a:r>
              <a:rPr kumimoji="0" lang="fr-FR" altLang="fr-FR" sz="1800" b="0" i="0" u="none" strike="noStrike" kern="1200" cap="none" spc="0" normalizeH="0" baseline="0" noProof="0" dirty="0">
                <a:ln>
                  <a:noFill/>
                </a:ln>
                <a:solidFill>
                  <a:srgbClr val="31B4E6">
                    <a:lumMod val="50000"/>
                  </a:srgbClr>
                </a:solidFill>
                <a:effectLst/>
                <a:uLnTx/>
                <a:uFillTx/>
                <a:latin typeface="Calibri" panose="020F0502020204030204" pitchFamily="34" charset="0"/>
                <a:ea typeface="+mn-ea"/>
                <a:cs typeface="Calibri" panose="020F0502020204030204" pitchFamily="34" charset="0"/>
              </a:rPr>
              <a:t>Email :	  ligue@centre-val-de-loire.ffnatation.fr</a:t>
            </a:r>
          </a:p>
        </p:txBody>
      </p:sp>
      <p:pic>
        <p:nvPicPr>
          <p:cNvPr id="2" name="Image 1"/>
          <p:cNvPicPr>
            <a:picLocks noChangeAspect="1"/>
          </p:cNvPicPr>
          <p:nvPr/>
        </p:nvPicPr>
        <p:blipFill>
          <a:blip r:embed="rId3"/>
          <a:stretch>
            <a:fillRect/>
          </a:stretch>
        </p:blipFill>
        <p:spPr>
          <a:xfrm>
            <a:off x="6134165" y="5043677"/>
            <a:ext cx="1220377" cy="1782574"/>
          </a:xfrm>
          <a:prstGeom prst="rect">
            <a:avLst/>
          </a:prstGeom>
          <a:ln>
            <a:solidFill>
              <a:schemeClr val="accent1"/>
            </a:solidFill>
          </a:ln>
        </p:spPr>
      </p:pic>
      <p:pic>
        <p:nvPicPr>
          <p:cNvPr id="4" name="Imag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08285" y="5048080"/>
            <a:ext cx="2160000" cy="920611"/>
          </a:xfrm>
          <a:prstGeom prst="rect">
            <a:avLst/>
          </a:prstGeom>
          <a:ln w="12700">
            <a:solidFill>
              <a:schemeClr val="accent1"/>
            </a:solidFill>
          </a:ln>
        </p:spPr>
      </p:pic>
      <p:pic>
        <p:nvPicPr>
          <p:cNvPr id="14" name="Image 4" descr="ambiance_FFN_5854 - copie"/>
          <p:cNvPicPr>
            <a:picLocks noChangeArrowheads="1"/>
          </p:cNvPicPr>
          <p:nvPr/>
        </p:nvPicPr>
        <p:blipFill>
          <a:blip r:embed="rId5" cstate="print"/>
          <a:srcRect l="-110" t="-319" r="-110" b="-537"/>
          <a:stretch>
            <a:fillRect/>
          </a:stretch>
        </p:blipFill>
        <p:spPr bwMode="auto">
          <a:xfrm>
            <a:off x="1745674" y="3204026"/>
            <a:ext cx="2670832" cy="1800777"/>
          </a:xfrm>
          <a:prstGeom prst="rect">
            <a:avLst/>
          </a:prstGeom>
          <a:ln>
            <a:noFill/>
          </a:ln>
          <a:effectLst>
            <a:softEdge rad="112500"/>
          </a:effectLst>
        </p:spPr>
      </p:pic>
      <p:pic>
        <p:nvPicPr>
          <p:cNvPr id="15" name="Image 7" descr="Ballet-Helsinki-1 - copie"/>
          <p:cNvPicPr>
            <a:picLocks noChangeArrowheads="1"/>
          </p:cNvPicPr>
          <p:nvPr/>
        </p:nvPicPr>
        <p:blipFill>
          <a:blip r:embed="rId6" cstate="print"/>
          <a:srcRect t="-323" r="-99" b="-510"/>
          <a:stretch>
            <a:fillRect/>
          </a:stretch>
        </p:blipFill>
        <p:spPr bwMode="auto">
          <a:xfrm>
            <a:off x="9600823" y="3158837"/>
            <a:ext cx="2582863" cy="1862592"/>
          </a:xfrm>
          <a:prstGeom prst="rect">
            <a:avLst/>
          </a:prstGeom>
          <a:ln>
            <a:noFill/>
          </a:ln>
          <a:effectLst>
            <a:softEdge rad="112500"/>
          </a:effectLst>
        </p:spPr>
      </p:pic>
      <p:pic>
        <p:nvPicPr>
          <p:cNvPr id="7" name="Image 6" descr="FFN_seul_OK.jpg"/>
          <p:cNvPicPr>
            <a:picLocks noChangeAspect="1"/>
          </p:cNvPicPr>
          <p:nvPr/>
        </p:nvPicPr>
        <p:blipFill rotWithShape="1">
          <a:blip r:embed="rId7">
            <a:extLst>
              <a:ext uri="{28A0092B-C50C-407E-A947-70E740481C1C}">
                <a14:useLocalDpi xmlns:a14="http://schemas.microsoft.com/office/drawing/2010/main" val="0"/>
              </a:ext>
            </a:extLst>
          </a:blip>
          <a:srcRect l="13398" t="12375" r="18549" b="11921"/>
          <a:stretch/>
        </p:blipFill>
        <p:spPr>
          <a:xfrm>
            <a:off x="10325321" y="0"/>
            <a:ext cx="1866679" cy="1463646"/>
          </a:xfrm>
          <a:prstGeom prst="rect">
            <a:avLst/>
          </a:prstGeom>
        </p:spPr>
      </p:pic>
      <p:sp>
        <p:nvSpPr>
          <p:cNvPr id="13" name="Rectangle 3">
            <a:extLst>
              <a:ext uri="{FF2B5EF4-FFF2-40B4-BE49-F238E27FC236}">
                <a16:creationId xmlns:a16="http://schemas.microsoft.com/office/drawing/2014/main" xmlns="" id="{D3CE68A1-B8A2-4A4F-8591-E37241E3E1BD}"/>
              </a:ext>
            </a:extLst>
          </p:cNvPr>
          <p:cNvSpPr txBox="1"/>
          <p:nvPr/>
        </p:nvSpPr>
        <p:spPr>
          <a:xfrm>
            <a:off x="1133343" y="5563675"/>
            <a:ext cx="5000826" cy="1262576"/>
          </a:xfrm>
          <a:prstGeom prst="rect">
            <a:avLst/>
          </a:prstGeom>
          <a:noFill/>
          <a:ln cap="rnd">
            <a:noFill/>
          </a:ln>
        </p:spPr>
        <p:txBody>
          <a:bodyPr vert="horz" wrap="square" lIns="91440" tIns="45720" rIns="91440" bIns="45720" anchor="b" anchorCtr="0" compatLnSpc="1">
            <a:normAutofit/>
          </a:bodyPr>
          <a:lstStyle/>
          <a:p>
            <a:pPr algn="ctr" defTabSz="457200">
              <a:lnSpc>
                <a:spcPct val="90000"/>
              </a:lnSpc>
              <a:defRPr sz="1800" b="0" i="0" u="none" strike="noStrike" kern="0" cap="none" spc="0" baseline="0">
                <a:solidFill>
                  <a:srgbClr val="000000"/>
                </a:solidFill>
                <a:uFillTx/>
              </a:defRPr>
            </a:pPr>
            <a:r>
              <a:rPr lang="fr-FR" sz="1300" b="1" u="sng" dirty="0">
                <a:solidFill>
                  <a:srgbClr val="0F5E7C"/>
                </a:solidFill>
                <a:latin typeface="Calibri" pitchFamily="34"/>
                <a:cs typeface="Calibri" pitchFamily="34"/>
              </a:rPr>
              <a:t>Etude réalisée en partenariat avec : </a:t>
            </a:r>
          </a:p>
          <a:p>
            <a:pPr algn="ctr" defTabSz="457200">
              <a:lnSpc>
                <a:spcPct val="90000"/>
              </a:lnSpc>
              <a:defRPr sz="1800" b="0" i="0" u="none" strike="noStrike" kern="0" cap="none" spc="0" baseline="0">
                <a:solidFill>
                  <a:srgbClr val="000000"/>
                </a:solidFill>
                <a:uFillTx/>
              </a:defRPr>
            </a:pPr>
            <a:endParaRPr lang="fr-FR" sz="1300" b="1" u="sng" dirty="0">
              <a:solidFill>
                <a:srgbClr val="0F5E7C"/>
              </a:solidFill>
              <a:latin typeface="Calibri" pitchFamily="34"/>
              <a:cs typeface="Calibri" pitchFamily="34"/>
            </a:endParaRPr>
          </a:p>
          <a:p>
            <a:pPr marL="179999" defTabSz="457200">
              <a:lnSpc>
                <a:spcPct val="90000"/>
              </a:lnSpc>
              <a:buClr>
                <a:srgbClr val="353535"/>
              </a:buClr>
              <a:buSzPct val="100000"/>
              <a:buFont typeface="Wingdings 3"/>
              <a:buChar char=""/>
              <a:defRPr sz="1800" b="0" i="0" u="none" strike="noStrike" kern="0" cap="none" spc="0" baseline="0">
                <a:solidFill>
                  <a:srgbClr val="000000"/>
                </a:solidFill>
                <a:uFillTx/>
              </a:defRPr>
            </a:pPr>
            <a:r>
              <a:rPr lang="fr-FR" sz="1300" dirty="0">
                <a:solidFill>
                  <a:srgbClr val="0F5E7C"/>
                </a:solidFill>
                <a:latin typeface="Calibri" pitchFamily="34"/>
                <a:cs typeface="Calibri" pitchFamily="34"/>
              </a:rPr>
              <a:t> Le Conseil Régional du Centre - Val de Loire</a:t>
            </a:r>
          </a:p>
          <a:p>
            <a:pPr marL="179999" defTabSz="457200">
              <a:lnSpc>
                <a:spcPct val="90000"/>
              </a:lnSpc>
              <a:buClr>
                <a:srgbClr val="353535"/>
              </a:buClr>
              <a:buSzPct val="100000"/>
              <a:buFont typeface="Wingdings 3"/>
              <a:buChar char=""/>
              <a:defRPr sz="1800" b="0" i="0" u="none" strike="noStrike" kern="0" cap="none" spc="0" baseline="0">
                <a:solidFill>
                  <a:srgbClr val="000000"/>
                </a:solidFill>
                <a:uFillTx/>
              </a:defRPr>
            </a:pPr>
            <a:r>
              <a:rPr lang="fr-FR" sz="1300" dirty="0">
                <a:solidFill>
                  <a:srgbClr val="0F5E7C"/>
                </a:solidFill>
                <a:latin typeface="Calibri" pitchFamily="34"/>
                <a:cs typeface="Calibri" pitchFamily="34"/>
              </a:rPr>
              <a:t> La Délégation Régionale Académique à la Jeunesse, à l’Engagement et aux Sports Centre - Val de Loire</a:t>
            </a:r>
          </a:p>
          <a:p>
            <a:pPr marL="179999" defTabSz="457200">
              <a:lnSpc>
                <a:spcPct val="90000"/>
              </a:lnSpc>
              <a:buClr>
                <a:srgbClr val="353535"/>
              </a:buClr>
              <a:buSzPct val="100000"/>
              <a:buFont typeface="Wingdings 3"/>
              <a:buChar char=""/>
              <a:defRPr sz="1800" b="0" i="0" u="none" strike="noStrike" kern="0" cap="none" spc="0" baseline="0">
                <a:solidFill>
                  <a:srgbClr val="000000"/>
                </a:solidFill>
                <a:uFillTx/>
              </a:defRPr>
            </a:pPr>
            <a:r>
              <a:rPr lang="fr-FR" sz="1300" dirty="0">
                <a:solidFill>
                  <a:srgbClr val="0F5E7C"/>
                </a:solidFill>
                <a:latin typeface="Calibri" pitchFamily="34"/>
                <a:cs typeface="Calibri" pitchFamily="34"/>
              </a:rPr>
              <a:t> Le Comité Régional Olympique et Sportif Centre - Val de Loire</a:t>
            </a:r>
          </a:p>
        </p:txBody>
      </p:sp>
      <p:pic>
        <p:nvPicPr>
          <p:cNvPr id="17" name="Image 2">
            <a:extLst>
              <a:ext uri="{FF2B5EF4-FFF2-40B4-BE49-F238E27FC236}">
                <a16:creationId xmlns:a16="http://schemas.microsoft.com/office/drawing/2014/main" xmlns="" id="{C61DBE14-CCDC-403C-ABB9-E077BD8C6CA5}"/>
              </a:ext>
            </a:extLst>
          </p:cNvPr>
          <p:cNvPicPr>
            <a:picLocks noChangeAspect="1"/>
          </p:cNvPicPr>
          <p:nvPr/>
        </p:nvPicPr>
        <p:blipFill>
          <a:blip r:embed="rId8"/>
          <a:stretch>
            <a:fillRect/>
          </a:stretch>
        </p:blipFill>
        <p:spPr>
          <a:xfrm>
            <a:off x="7408285" y="6038688"/>
            <a:ext cx="2200851" cy="597459"/>
          </a:xfrm>
          <a:prstGeom prst="rect">
            <a:avLst/>
          </a:prstGeom>
          <a:noFill/>
          <a:ln cap="rnd">
            <a:noFill/>
          </a:ln>
        </p:spPr>
      </p:pic>
    </p:spTree>
    <p:extLst>
      <p:ext uri="{BB962C8B-B14F-4D97-AF65-F5344CB8AC3E}">
        <p14:creationId xmlns:p14="http://schemas.microsoft.com/office/powerpoint/2010/main" val="40824689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txBox="1">
            <a:spLocks noChangeArrowheads="1"/>
          </p:cNvSpPr>
          <p:nvPr/>
        </p:nvSpPr>
        <p:spPr>
          <a:xfrm>
            <a:off x="1670562" y="624481"/>
            <a:ext cx="2501253" cy="740680"/>
          </a:xfrm>
          <a:prstGeom prst="roundRect">
            <a:avLst>
              <a:gd name="adj" fmla="val 50000"/>
            </a:avLst>
          </a:prstGeom>
        </p:spPr>
        <p:txBody>
          <a:bodyPr vert="horz" lIns="91440" tIns="45720" rIns="91440" bIns="45720" rtlCol="0" anchor="ctr">
            <a:normAutofit fontScale="85000" lnSpcReduction="20000"/>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342905">
              <a:defRPr/>
            </a:pPr>
            <a:r>
              <a:rPr lang="fr-FR" altLang="fr-FR" sz="3900" b="1" dirty="0" smtClean="0">
                <a:solidFill>
                  <a:schemeClr val="accent2">
                    <a:lumMod val="50000"/>
                  </a:schemeClr>
                </a:solidFill>
                <a:latin typeface="Calibri" panose="020F0502020204030204" pitchFamily="34" charset="0"/>
                <a:cs typeface="Calibri" panose="020F0502020204030204" pitchFamily="34" charset="0"/>
              </a:rPr>
              <a:t>Edito (1/2)</a:t>
            </a:r>
            <a:endParaRPr lang="fr-FR" altLang="fr-FR" sz="3150" i="1" dirty="0">
              <a:solidFill>
                <a:schemeClr val="accent2">
                  <a:lumMod val="50000"/>
                </a:schemeClr>
              </a:solidFill>
              <a:latin typeface="Calibri" panose="020F0502020204030204" pitchFamily="34" charset="0"/>
              <a:cs typeface="Calibri" panose="020F0502020204030204" pitchFamily="34" charset="0"/>
            </a:endParaRPr>
          </a:p>
        </p:txBody>
      </p:sp>
      <p:sp>
        <p:nvSpPr>
          <p:cNvPr id="7" name="Rectangle 2"/>
          <p:cNvSpPr>
            <a:spLocks noGrp="1" noChangeArrowheads="1"/>
          </p:cNvSpPr>
          <p:nvPr>
            <p:ph idx="1"/>
          </p:nvPr>
        </p:nvSpPr>
        <p:spPr>
          <a:xfrm>
            <a:off x="1763485" y="1762298"/>
            <a:ext cx="10428513" cy="4788131"/>
          </a:xfrm>
        </p:spPr>
        <p:txBody>
          <a:bodyPr>
            <a:noAutofit/>
          </a:bodyPr>
          <a:lstStyle/>
          <a:p>
            <a:pPr marL="0" indent="0" algn="just">
              <a:spcBef>
                <a:spcPts val="0"/>
              </a:spcBef>
              <a:spcAft>
                <a:spcPts val="2400"/>
              </a:spcAft>
              <a:buNone/>
              <a:tabLst>
                <a:tab pos="361950" algn="l"/>
              </a:tabLst>
            </a:pPr>
            <a:r>
              <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De nombreuses rénovations de piscines sont intervenues ces dix dernières années pour palier le vieillissement des installations ayant pour la plupart plus de quarante ans. Cela a donc permis un maillage territorial avec des installations rénovées et efficientes.</a:t>
            </a:r>
          </a:p>
          <a:p>
            <a:pPr marL="0" indent="0" algn="just">
              <a:spcBef>
                <a:spcPts val="0"/>
              </a:spcBef>
              <a:spcAft>
                <a:spcPts val="2400"/>
              </a:spcAft>
              <a:buNone/>
              <a:tabLst>
                <a:tab pos="361950" algn="l"/>
              </a:tabLst>
            </a:pPr>
            <a:r>
              <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Toutefois, il reste quelques « manques », certaines installations ont été oubliées et leur état peut inquiéter fortement si aucuns travaux ne sont réalisés.</a:t>
            </a:r>
          </a:p>
          <a:p>
            <a:pPr marL="0" indent="0" algn="just">
              <a:spcBef>
                <a:spcPts val="0"/>
              </a:spcBef>
              <a:spcAft>
                <a:spcPts val="2400"/>
              </a:spcAft>
              <a:buNone/>
              <a:tabLst>
                <a:tab pos="361950" algn="l"/>
              </a:tabLst>
            </a:pPr>
            <a:r>
              <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Le « tout ludique » en vogue il y a quelques années était une « mode » et, comme toutes les modes, elle a su faire place à des constructions plus raisonnées et surtout plus utiles.</a:t>
            </a:r>
          </a:p>
          <a:p>
            <a:pPr marL="0" indent="0" algn="just">
              <a:spcBef>
                <a:spcPts val="0"/>
              </a:spcBef>
              <a:spcAft>
                <a:spcPts val="2400"/>
              </a:spcAft>
              <a:buNone/>
              <a:tabLst>
                <a:tab pos="361950" algn="l"/>
              </a:tabLst>
            </a:pPr>
            <a:r>
              <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Les différents dispositifs mis en place par l’Etat (j’apprends à nager, aisance aquatique) reflètent bien les difficultés à faire en sorte que les enfants apprennent à nager et à sa sauver pour éviter le nombre croissant de noyades. Le mouvement sportif joue pleinement son rôle dans ces dispositifs et a besoin pour cela d’installations en bon état</a:t>
            </a:r>
            <a:r>
              <a:rPr lang="fr-FR" altLang="fr-FR" sz="2000" dirty="0" smtClean="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a:t>
            </a:r>
            <a:endPar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endParaRPr>
          </a:p>
        </p:txBody>
      </p:sp>
      <p:pic>
        <p:nvPicPr>
          <p:cNvPr id="6" name="Image 5" descr="FFN_seul_OK.jpg"/>
          <p:cNvPicPr>
            <a:picLocks noChangeAspect="1"/>
          </p:cNvPicPr>
          <p:nvPr/>
        </p:nvPicPr>
        <p:blipFill rotWithShape="1">
          <a:blip r:embed="rId2">
            <a:extLst>
              <a:ext uri="{28A0092B-C50C-407E-A947-70E740481C1C}">
                <a14:useLocalDpi xmlns:a14="http://schemas.microsoft.com/office/drawing/2010/main" val="0"/>
              </a:ext>
            </a:extLst>
          </a:blip>
          <a:srcRect l="13398" t="12375" r="18549" b="11921"/>
          <a:stretch/>
        </p:blipFill>
        <p:spPr>
          <a:xfrm>
            <a:off x="10750162" y="0"/>
            <a:ext cx="1441837" cy="1130531"/>
          </a:xfrm>
          <a:prstGeom prst="rect">
            <a:avLst/>
          </a:prstGeom>
        </p:spPr>
      </p:pic>
    </p:spTree>
    <p:extLst>
      <p:ext uri="{BB962C8B-B14F-4D97-AF65-F5344CB8AC3E}">
        <p14:creationId xmlns:p14="http://schemas.microsoft.com/office/powerpoint/2010/main" val="8743843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txBox="1">
            <a:spLocks noChangeArrowheads="1"/>
          </p:cNvSpPr>
          <p:nvPr/>
        </p:nvSpPr>
        <p:spPr>
          <a:xfrm>
            <a:off x="1670562" y="624481"/>
            <a:ext cx="2501253" cy="740680"/>
          </a:xfrm>
          <a:prstGeom prst="roundRect">
            <a:avLst>
              <a:gd name="adj" fmla="val 50000"/>
            </a:avLst>
          </a:prstGeom>
        </p:spPr>
        <p:txBody>
          <a:bodyPr vert="horz" lIns="91440" tIns="45720" rIns="91440" bIns="45720" rtlCol="0" anchor="ctr">
            <a:normAutofit fontScale="85000" lnSpcReduction="20000"/>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342905">
              <a:defRPr/>
            </a:pPr>
            <a:r>
              <a:rPr lang="fr-FR" altLang="fr-FR" sz="3900" b="1" dirty="0" smtClean="0">
                <a:solidFill>
                  <a:schemeClr val="accent2">
                    <a:lumMod val="50000"/>
                  </a:schemeClr>
                </a:solidFill>
                <a:latin typeface="Calibri" panose="020F0502020204030204" pitchFamily="34" charset="0"/>
                <a:cs typeface="Calibri" panose="020F0502020204030204" pitchFamily="34" charset="0"/>
              </a:rPr>
              <a:t>Edito (2/2)</a:t>
            </a:r>
            <a:endParaRPr lang="fr-FR" altLang="fr-FR" sz="3150" i="1" dirty="0">
              <a:solidFill>
                <a:schemeClr val="accent2">
                  <a:lumMod val="50000"/>
                </a:schemeClr>
              </a:solidFill>
              <a:latin typeface="Calibri" panose="020F0502020204030204" pitchFamily="34" charset="0"/>
              <a:cs typeface="Calibri" panose="020F0502020204030204" pitchFamily="34" charset="0"/>
            </a:endParaRPr>
          </a:p>
        </p:txBody>
      </p:sp>
      <p:sp>
        <p:nvSpPr>
          <p:cNvPr id="7" name="Rectangle 2"/>
          <p:cNvSpPr>
            <a:spLocks noGrp="1" noChangeArrowheads="1"/>
          </p:cNvSpPr>
          <p:nvPr>
            <p:ph idx="1"/>
          </p:nvPr>
        </p:nvSpPr>
        <p:spPr>
          <a:xfrm>
            <a:off x="1763485" y="1612668"/>
            <a:ext cx="10428513" cy="5280033"/>
          </a:xfrm>
        </p:spPr>
        <p:txBody>
          <a:bodyPr>
            <a:noAutofit/>
          </a:bodyPr>
          <a:lstStyle/>
          <a:p>
            <a:pPr marL="0" indent="0" algn="just">
              <a:spcBef>
                <a:spcPts val="0"/>
              </a:spcBef>
              <a:spcAft>
                <a:spcPts val="2400"/>
              </a:spcAft>
              <a:buNone/>
              <a:tabLst>
                <a:tab pos="361950" algn="l"/>
              </a:tabLst>
            </a:pPr>
            <a:r>
              <a:rPr lang="fr-FR" altLang="fr-FR" sz="2000" dirty="0" smtClean="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Mais </a:t>
            </a:r>
            <a:r>
              <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la plus grande inquiétude pour le mouvement sportif tient au fait que de plus en plus de gestions privées s’installent </a:t>
            </a:r>
            <a:r>
              <a:rPr lang="fr-FR" altLang="fr-FR" sz="2000" dirty="0" smtClean="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en lieu et place </a:t>
            </a:r>
            <a:r>
              <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des gestions en régie. L’objectif de ces DSP étant avant tout économique, les clubs sportifs se trouvent peu à peu exclus et ont beaucoup de mal à trouver leur place dans ce milieu. Les attributions de créneaux d’entraînement ou de journées de compétitions sont de plus en plus réduites et les activités de loisirs ou d’apprentissage qui permettaient aux clubs de subsister deviennent la propriété unique des délégataires.</a:t>
            </a:r>
          </a:p>
          <a:p>
            <a:pPr marL="0" indent="0" algn="just">
              <a:spcBef>
                <a:spcPts val="0"/>
              </a:spcBef>
              <a:spcAft>
                <a:spcPts val="2400"/>
              </a:spcAft>
              <a:buNone/>
              <a:tabLst>
                <a:tab pos="361950" algn="l"/>
              </a:tabLst>
            </a:pPr>
            <a:r>
              <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C’est le plus grand danger qui est ressenti par les bénévoles comme un manque de reconnaissance de la qualité de notre enseignement et de confiance de la part des collectivités locales.</a:t>
            </a:r>
          </a:p>
          <a:p>
            <a:pPr marL="0" indent="0" algn="just">
              <a:spcBef>
                <a:spcPts val="0"/>
              </a:spcBef>
              <a:spcAft>
                <a:spcPts val="2400"/>
              </a:spcAft>
              <a:buNone/>
              <a:tabLst>
                <a:tab pos="361950" algn="l"/>
              </a:tabLst>
            </a:pPr>
            <a:r>
              <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Il serait indispensable que les aides des collectivités territoriales ou de l’ANS soient réservées aux collectivités locales s’engageant à donner les possibilités au mouvement sportif d’exister dans des conditions acceptables, les clubs sportifs étant les principaux animateurs des installations.</a:t>
            </a:r>
          </a:p>
          <a:p>
            <a:pPr marL="0" indent="0" algn="r" eaLnBrk="1" hangingPunct="1">
              <a:spcBef>
                <a:spcPts val="0"/>
              </a:spcBef>
              <a:buFont typeface="Wingdings" panose="05000000000000000000" pitchFamily="2" charset="2"/>
              <a:buNone/>
              <a:tabLst>
                <a:tab pos="361950" algn="l"/>
              </a:tabLst>
            </a:pPr>
            <a:r>
              <a:rPr lang="fr-FR" altLang="fr-FR" sz="2000" dirty="0" smtClean="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Monsieur Michel SAUGET</a:t>
            </a:r>
            <a:endPar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r">
              <a:spcBef>
                <a:spcPts val="0"/>
              </a:spcBef>
              <a:buNone/>
              <a:tabLst>
                <a:tab pos="361950" algn="l"/>
              </a:tabLst>
            </a:pPr>
            <a:r>
              <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Président </a:t>
            </a:r>
            <a:r>
              <a:rPr lang="fr-FR" altLang="fr-FR" sz="2000" dirty="0" smtClean="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du Comité </a:t>
            </a:r>
            <a:r>
              <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Régional Ligue de Natation Centre - Val de Loire</a:t>
            </a:r>
          </a:p>
          <a:p>
            <a:pPr marL="0" indent="0" algn="r" eaLnBrk="1" hangingPunct="1">
              <a:spcBef>
                <a:spcPts val="0"/>
              </a:spcBef>
              <a:buFont typeface="Wingdings" panose="05000000000000000000" pitchFamily="2" charset="2"/>
              <a:buNone/>
              <a:tabLst>
                <a:tab pos="361950" algn="l"/>
              </a:tabLst>
            </a:pPr>
            <a:endParaRPr lang="fr-FR" altLang="fr-FR" sz="200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endParaRPr>
          </a:p>
        </p:txBody>
      </p:sp>
      <p:pic>
        <p:nvPicPr>
          <p:cNvPr id="6" name="Image 5" descr="FFN_seul_OK.jpg"/>
          <p:cNvPicPr>
            <a:picLocks noChangeAspect="1"/>
          </p:cNvPicPr>
          <p:nvPr/>
        </p:nvPicPr>
        <p:blipFill rotWithShape="1">
          <a:blip r:embed="rId2">
            <a:extLst>
              <a:ext uri="{28A0092B-C50C-407E-A947-70E740481C1C}">
                <a14:useLocalDpi xmlns:a14="http://schemas.microsoft.com/office/drawing/2010/main" val="0"/>
              </a:ext>
            </a:extLst>
          </a:blip>
          <a:srcRect l="13398" t="12375" r="18549" b="11921"/>
          <a:stretch/>
        </p:blipFill>
        <p:spPr>
          <a:xfrm>
            <a:off x="10750162" y="0"/>
            <a:ext cx="1441837" cy="1130531"/>
          </a:xfrm>
          <a:prstGeom prst="rect">
            <a:avLst/>
          </a:prstGeom>
        </p:spPr>
      </p:pic>
    </p:spTree>
    <p:extLst>
      <p:ext uri="{BB962C8B-B14F-4D97-AF65-F5344CB8AC3E}">
        <p14:creationId xmlns:p14="http://schemas.microsoft.com/office/powerpoint/2010/main" val="1835138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txBox="1">
            <a:spLocks noChangeArrowheads="1"/>
          </p:cNvSpPr>
          <p:nvPr/>
        </p:nvSpPr>
        <p:spPr>
          <a:xfrm>
            <a:off x="1478319" y="586223"/>
            <a:ext cx="8451292" cy="740680"/>
          </a:xfrm>
          <a:prstGeom prst="roundRect">
            <a:avLst>
              <a:gd name="adj" fmla="val 50000"/>
            </a:avLst>
          </a:prstGeom>
        </p:spPr>
        <p:txBody>
          <a:bodyPr vert="horz" lIns="91440" tIns="45720" rIns="91440" bIns="45720" rtlCol="0" anchor="ctr">
            <a:noAutofit/>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342905">
              <a:defRPr/>
            </a:pPr>
            <a:r>
              <a:rPr lang="fr-FR" altLang="fr-FR" sz="3300" b="1" dirty="0" smtClean="0">
                <a:solidFill>
                  <a:schemeClr val="accent2">
                    <a:lumMod val="50000"/>
                  </a:schemeClr>
                </a:solidFill>
                <a:latin typeface="Calibri" panose="020F0502020204030204" pitchFamily="34" charset="0"/>
                <a:cs typeface="Calibri" panose="020F0502020204030204" pitchFamily="34" charset="0"/>
              </a:rPr>
              <a:t>Etat des lieux des équipements sportifs</a:t>
            </a:r>
            <a:endParaRPr lang="fr-FR" altLang="fr-FR" sz="3300" i="1" dirty="0" smtClean="0">
              <a:solidFill>
                <a:schemeClr val="accent2">
                  <a:lumMod val="50000"/>
                </a:schemeClr>
              </a:solidFill>
              <a:latin typeface="Calibri" panose="020F0502020204030204" pitchFamily="34" charset="0"/>
              <a:cs typeface="Calibri" panose="020F0502020204030204" pitchFamily="34" charset="0"/>
            </a:endParaRPr>
          </a:p>
        </p:txBody>
      </p:sp>
      <p:sp>
        <p:nvSpPr>
          <p:cNvPr id="11" name="Rectangle 2"/>
          <p:cNvSpPr>
            <a:spLocks noGrp="1" noChangeArrowheads="1"/>
          </p:cNvSpPr>
          <p:nvPr>
            <p:ph idx="1"/>
          </p:nvPr>
        </p:nvSpPr>
        <p:spPr>
          <a:xfrm>
            <a:off x="4785646" y="4518413"/>
            <a:ext cx="7393292" cy="2347466"/>
          </a:xfrm>
        </p:spPr>
        <p:txBody>
          <a:bodyPr>
            <a:noAutofit/>
          </a:bodyPr>
          <a:lstStyle/>
          <a:p>
            <a:pPr marL="0" indent="0" algn="ctr" eaLnBrk="1" hangingPunct="1">
              <a:spcBef>
                <a:spcPts val="0"/>
              </a:spcBef>
              <a:spcAft>
                <a:spcPts val="800"/>
              </a:spcAft>
              <a:buFont typeface="Wingdings" panose="05000000000000000000" pitchFamily="2" charset="2"/>
              <a:buNone/>
              <a:tabLst>
                <a:tab pos="361950" algn="l"/>
              </a:tabLst>
            </a:pPr>
            <a:r>
              <a:rPr lang="fr-FR" altLang="fr-FR" sz="1650" b="1" i="1" u="sng" dirty="0" smtClean="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Analyse des équipements</a:t>
            </a:r>
          </a:p>
          <a:p>
            <a:pPr marL="0" indent="0" algn="just" eaLnBrk="1" hangingPunct="1">
              <a:spcBef>
                <a:spcPts val="0"/>
              </a:spcBef>
              <a:spcAft>
                <a:spcPts val="800"/>
              </a:spcAft>
              <a:buFont typeface="Wingdings" panose="05000000000000000000" pitchFamily="2" charset="2"/>
              <a:buNone/>
              <a:tabLst>
                <a:tab pos="361950" algn="l"/>
              </a:tabLst>
            </a:pPr>
            <a:r>
              <a:rPr lang="fr-FR" altLang="fr-FR" sz="1650" dirty="0" smtClean="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Le territoire régional est dans l’ensemble bien maillé en bassins de natation (peu de zones blanches constatées). </a:t>
            </a:r>
          </a:p>
          <a:p>
            <a:pPr marL="0" indent="0" algn="just" eaLnBrk="1" hangingPunct="1">
              <a:spcBef>
                <a:spcPts val="0"/>
              </a:spcBef>
              <a:spcAft>
                <a:spcPts val="800"/>
              </a:spcAft>
              <a:buFont typeface="Wingdings" panose="05000000000000000000" pitchFamily="2" charset="2"/>
              <a:buNone/>
              <a:tabLst>
                <a:tab pos="361950" algn="l"/>
              </a:tabLst>
            </a:pPr>
            <a:r>
              <a:rPr lang="fr-FR" altLang="fr-FR" sz="1650" dirty="0" smtClean="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rPr>
              <a:t>Il conviendrait néanmoins d’analyser plus finement la répartition territoriale des piscines (échelon intercommunal, bassin de vie…) pour s’assurer que chaque bassin de vie disposent de bassins de natation (notamment dans l’optique du savoir nager). Ces constats doivent être couplés avec une analyse de l’état de fonctionnement  de ces sites (permettant de mettre l’accent sur les besoins de rénovations).</a:t>
            </a:r>
            <a:endParaRPr lang="fr-FR" altLang="fr-FR" sz="1650" dirty="0">
              <a:solidFill>
                <a:schemeClr val="accent2">
                  <a:lumMod val="50000"/>
                </a:schemeClr>
              </a:solidFill>
              <a:latin typeface="Calibri" panose="020F0502020204030204" pitchFamily="34" charset="0"/>
              <a:ea typeface="Calibri" panose="020F0502020204030204" pitchFamily="34" charset="0"/>
              <a:cs typeface="Calibri" panose="020F0502020204030204" pitchFamily="34" charset="0"/>
            </a:endParaRPr>
          </a:p>
        </p:txBody>
      </p:sp>
      <p:pic>
        <p:nvPicPr>
          <p:cNvPr id="7" name="Image 6" descr="FFN_seul_OK.jpg"/>
          <p:cNvPicPr>
            <a:picLocks noChangeAspect="1"/>
          </p:cNvPicPr>
          <p:nvPr/>
        </p:nvPicPr>
        <p:blipFill rotWithShape="1">
          <a:blip r:embed="rId2">
            <a:extLst>
              <a:ext uri="{28A0092B-C50C-407E-A947-70E740481C1C}">
                <a14:useLocalDpi xmlns:a14="http://schemas.microsoft.com/office/drawing/2010/main" val="0"/>
              </a:ext>
            </a:extLst>
          </a:blip>
          <a:srcRect l="13398" t="12375" r="18549" b="11921"/>
          <a:stretch/>
        </p:blipFill>
        <p:spPr>
          <a:xfrm>
            <a:off x="10750162" y="0"/>
            <a:ext cx="1441837" cy="1130531"/>
          </a:xfrm>
          <a:prstGeom prst="rect">
            <a:avLst/>
          </a:prstGeom>
        </p:spPr>
      </p:pic>
      <p:pic>
        <p:nvPicPr>
          <p:cNvPr id="4" name="Image 3"/>
          <p:cNvPicPr>
            <a:picLocks noChangeAspect="1"/>
          </p:cNvPicPr>
          <p:nvPr/>
        </p:nvPicPr>
        <p:blipFill>
          <a:blip r:embed="rId3"/>
          <a:stretch>
            <a:fillRect/>
          </a:stretch>
        </p:blipFill>
        <p:spPr>
          <a:xfrm>
            <a:off x="4871104" y="1321878"/>
            <a:ext cx="7307834" cy="3196535"/>
          </a:xfrm>
          <a:prstGeom prst="rect">
            <a:avLst/>
          </a:prstGeom>
        </p:spPr>
      </p:pic>
      <p:pic>
        <p:nvPicPr>
          <p:cNvPr id="6" name="Image 5"/>
          <p:cNvPicPr>
            <a:picLocks noChangeAspect="1"/>
          </p:cNvPicPr>
          <p:nvPr/>
        </p:nvPicPr>
        <p:blipFill rotWithShape="1">
          <a:blip r:embed="rId4">
            <a:extLst>
              <a:ext uri="{28A0092B-C50C-407E-A947-70E740481C1C}">
                <a14:useLocalDpi xmlns:a14="http://schemas.microsoft.com/office/drawing/2010/main" val="0"/>
              </a:ext>
            </a:extLst>
          </a:blip>
          <a:srcRect l="4892" t="3782" r="4841" b="3382"/>
          <a:stretch/>
        </p:blipFill>
        <p:spPr>
          <a:xfrm>
            <a:off x="1154527" y="1321878"/>
            <a:ext cx="3488025" cy="5544000"/>
          </a:xfrm>
          <a:prstGeom prst="rect">
            <a:avLst/>
          </a:prstGeom>
        </p:spPr>
      </p:pic>
    </p:spTree>
    <p:extLst>
      <p:ext uri="{BB962C8B-B14F-4D97-AF65-F5344CB8AC3E}">
        <p14:creationId xmlns:p14="http://schemas.microsoft.com/office/powerpoint/2010/main" val="20258368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rotWithShape="1">
          <a:blip r:embed="rId2">
            <a:extLst>
              <a:ext uri="{28A0092B-C50C-407E-A947-70E740481C1C}">
                <a14:useLocalDpi xmlns:a14="http://schemas.microsoft.com/office/drawing/2010/main" val="0"/>
              </a:ext>
            </a:extLst>
          </a:blip>
          <a:srcRect l="4513" t="3303" r="5167" b="3612"/>
          <a:stretch/>
        </p:blipFill>
        <p:spPr>
          <a:xfrm>
            <a:off x="3979198" y="5695"/>
            <a:ext cx="4294453" cy="6840000"/>
          </a:xfrm>
          <a:prstGeom prst="rect">
            <a:avLst/>
          </a:prstGeom>
        </p:spPr>
      </p:pic>
      <p:sp>
        <p:nvSpPr>
          <p:cNvPr id="19" name="Oval 771"/>
          <p:cNvSpPr>
            <a:spLocks noChangeArrowheads="1"/>
          </p:cNvSpPr>
          <p:nvPr/>
        </p:nvSpPr>
        <p:spPr bwMode="auto">
          <a:xfrm>
            <a:off x="7455159" y="3509123"/>
            <a:ext cx="216000" cy="216000"/>
          </a:xfrm>
          <a:prstGeom prst="ellipse">
            <a:avLst/>
          </a:prstGeom>
          <a:solidFill>
            <a:srgbClr val="FF0000"/>
          </a:solidFill>
          <a:ln w="28575">
            <a:solidFill>
              <a:srgbClr val="FF0000"/>
            </a:solidFill>
            <a:round/>
            <a:headEnd/>
            <a:tailEnd/>
          </a:ln>
        </p:spPr>
        <p:txBody>
          <a:bodyPr wrap="none" anchor="ctr"/>
          <a:lstStyle/>
          <a:p>
            <a:pPr algn="ctr"/>
            <a:r>
              <a:rPr lang="en-US" sz="1200" b="1" u="none" dirty="0">
                <a:solidFill>
                  <a:schemeClr val="bg1"/>
                </a:solidFill>
                <a:effectLst>
                  <a:outerShdw blurRad="38100" dist="38100" dir="2700000" algn="tl">
                    <a:srgbClr val="000000">
                      <a:alpha val="43137"/>
                    </a:srgbClr>
                  </a:outerShdw>
                </a:effectLst>
                <a:latin typeface="Book Antiqua" pitchFamily="18" charset="0"/>
              </a:rPr>
              <a:t>1</a:t>
            </a:r>
            <a:endParaRPr lang="en-US" sz="1200" b="1" dirty="0">
              <a:solidFill>
                <a:schemeClr val="bg1"/>
              </a:solidFill>
              <a:effectLst>
                <a:outerShdw blurRad="38100" dist="38100" dir="2700000" algn="tl">
                  <a:srgbClr val="000000">
                    <a:alpha val="43137"/>
                  </a:srgbClr>
                </a:outerShdw>
              </a:effectLst>
              <a:latin typeface="Times New Roman" pitchFamily="18" charset="0"/>
            </a:endParaRPr>
          </a:p>
        </p:txBody>
      </p:sp>
      <p:sp>
        <p:nvSpPr>
          <p:cNvPr id="28" name="Oval 771"/>
          <p:cNvSpPr>
            <a:spLocks noChangeArrowheads="1"/>
          </p:cNvSpPr>
          <p:nvPr/>
        </p:nvSpPr>
        <p:spPr bwMode="auto">
          <a:xfrm>
            <a:off x="4693784" y="4571116"/>
            <a:ext cx="216000" cy="216000"/>
          </a:xfrm>
          <a:prstGeom prst="ellipse">
            <a:avLst/>
          </a:prstGeom>
          <a:solidFill>
            <a:srgbClr val="FF0000"/>
          </a:solidFill>
          <a:ln w="28575">
            <a:solidFill>
              <a:srgbClr val="FF0000"/>
            </a:solidFill>
            <a:round/>
            <a:headEnd/>
            <a:tailEnd/>
          </a:ln>
        </p:spPr>
        <p:txBody>
          <a:bodyPr wrap="none" anchor="ctr"/>
          <a:lstStyle/>
          <a:p>
            <a:pPr algn="ctr"/>
            <a:r>
              <a:rPr lang="en-US" sz="1200" b="1" dirty="0">
                <a:solidFill>
                  <a:schemeClr val="bg1"/>
                </a:solidFill>
                <a:effectLst>
                  <a:outerShdw blurRad="38100" dist="38100" dir="2700000" algn="tl">
                    <a:srgbClr val="000000">
                      <a:alpha val="43137"/>
                    </a:srgbClr>
                  </a:outerShdw>
                </a:effectLst>
                <a:latin typeface="Book Antiqua" pitchFamily="18" charset="0"/>
              </a:rPr>
              <a:t>5</a:t>
            </a:r>
            <a:endParaRPr lang="en-US" sz="1200" b="1" dirty="0">
              <a:solidFill>
                <a:schemeClr val="bg1"/>
              </a:solidFill>
              <a:effectLst>
                <a:outerShdw blurRad="38100" dist="38100" dir="2700000" algn="tl">
                  <a:srgbClr val="000000">
                    <a:alpha val="43137"/>
                  </a:srgbClr>
                </a:outerShdw>
              </a:effectLst>
              <a:latin typeface="Times New Roman" pitchFamily="18" charset="0"/>
            </a:endParaRPr>
          </a:p>
        </p:txBody>
      </p:sp>
      <p:sp>
        <p:nvSpPr>
          <p:cNvPr id="32" name="Oval 771"/>
          <p:cNvSpPr>
            <a:spLocks noChangeArrowheads="1"/>
          </p:cNvSpPr>
          <p:nvPr/>
        </p:nvSpPr>
        <p:spPr bwMode="auto">
          <a:xfrm>
            <a:off x="5656006" y="3648679"/>
            <a:ext cx="216000" cy="233642"/>
          </a:xfrm>
          <a:prstGeom prst="ellipse">
            <a:avLst/>
          </a:prstGeom>
          <a:solidFill>
            <a:srgbClr val="FF0000"/>
          </a:solidFill>
          <a:ln w="28575">
            <a:solidFill>
              <a:srgbClr val="FF0000"/>
            </a:solidFill>
            <a:round/>
            <a:headEnd/>
            <a:tailEnd/>
          </a:ln>
        </p:spPr>
        <p:txBody>
          <a:bodyPr wrap="none" anchor="ctr"/>
          <a:lstStyle/>
          <a:p>
            <a:pPr algn="ctr"/>
            <a:r>
              <a:rPr lang="en-US" sz="1200" b="1" dirty="0">
                <a:solidFill>
                  <a:schemeClr val="bg1"/>
                </a:solidFill>
                <a:effectLst>
                  <a:outerShdw blurRad="38100" dist="38100" dir="2700000" algn="tl">
                    <a:srgbClr val="000000">
                      <a:alpha val="43137"/>
                    </a:srgbClr>
                  </a:outerShdw>
                </a:effectLst>
                <a:latin typeface="Book Antiqua" pitchFamily="18" charset="0"/>
              </a:rPr>
              <a:t>4</a:t>
            </a:r>
            <a:endParaRPr lang="en-US" sz="1200" b="1" dirty="0">
              <a:solidFill>
                <a:schemeClr val="bg1"/>
              </a:solidFill>
              <a:effectLst>
                <a:outerShdw blurRad="38100" dist="38100" dir="2700000" algn="tl">
                  <a:srgbClr val="000000">
                    <a:alpha val="43137"/>
                  </a:srgbClr>
                </a:outerShdw>
              </a:effectLst>
              <a:latin typeface="Times New Roman" pitchFamily="18" charset="0"/>
            </a:endParaRPr>
          </a:p>
        </p:txBody>
      </p:sp>
      <p:sp>
        <p:nvSpPr>
          <p:cNvPr id="34" name="Oval 771"/>
          <p:cNvSpPr>
            <a:spLocks noChangeArrowheads="1"/>
          </p:cNvSpPr>
          <p:nvPr/>
        </p:nvSpPr>
        <p:spPr bwMode="auto">
          <a:xfrm>
            <a:off x="5293154" y="5589616"/>
            <a:ext cx="216000" cy="216000"/>
          </a:xfrm>
          <a:prstGeom prst="ellipse">
            <a:avLst/>
          </a:prstGeom>
          <a:solidFill>
            <a:srgbClr val="FF0000"/>
          </a:solidFill>
          <a:ln w="28575">
            <a:solidFill>
              <a:srgbClr val="FF0000"/>
            </a:solidFill>
            <a:round/>
            <a:headEnd/>
            <a:tailEnd/>
          </a:ln>
        </p:spPr>
        <p:txBody>
          <a:bodyPr wrap="none" anchor="ctr"/>
          <a:lstStyle/>
          <a:p>
            <a:pPr algn="ctr"/>
            <a:r>
              <a:rPr lang="en-US" sz="1200" b="1" dirty="0">
                <a:solidFill>
                  <a:schemeClr val="bg1"/>
                </a:solidFill>
                <a:effectLst>
                  <a:outerShdw blurRad="38100" dist="38100" dir="2700000" algn="tl">
                    <a:srgbClr val="000000">
                      <a:alpha val="43137"/>
                    </a:srgbClr>
                  </a:outerShdw>
                </a:effectLst>
                <a:latin typeface="Book Antiqua" pitchFamily="18" charset="0"/>
              </a:rPr>
              <a:t>3</a:t>
            </a:r>
            <a:endParaRPr lang="en-US" sz="1200" b="1" dirty="0">
              <a:solidFill>
                <a:schemeClr val="bg1"/>
              </a:solidFill>
              <a:effectLst>
                <a:outerShdw blurRad="38100" dist="38100" dir="2700000" algn="tl">
                  <a:srgbClr val="000000">
                    <a:alpha val="43137"/>
                  </a:srgbClr>
                </a:outerShdw>
              </a:effectLst>
              <a:latin typeface="Times New Roman" pitchFamily="18" charset="0"/>
            </a:endParaRPr>
          </a:p>
        </p:txBody>
      </p:sp>
      <p:sp>
        <p:nvSpPr>
          <p:cNvPr id="36" name="Oval 771"/>
          <p:cNvSpPr>
            <a:spLocks noChangeArrowheads="1"/>
          </p:cNvSpPr>
          <p:nvPr/>
        </p:nvSpPr>
        <p:spPr bwMode="auto">
          <a:xfrm>
            <a:off x="6143883" y="3183557"/>
            <a:ext cx="216000" cy="216000"/>
          </a:xfrm>
          <a:prstGeom prst="ellipse">
            <a:avLst/>
          </a:prstGeom>
          <a:solidFill>
            <a:srgbClr val="FF0000"/>
          </a:solidFill>
          <a:ln w="28575">
            <a:solidFill>
              <a:srgbClr val="FF0000"/>
            </a:solidFill>
            <a:round/>
            <a:headEnd/>
            <a:tailEnd/>
          </a:ln>
        </p:spPr>
        <p:txBody>
          <a:bodyPr wrap="none" anchor="ctr"/>
          <a:lstStyle/>
          <a:p>
            <a:pPr algn="ctr"/>
            <a:r>
              <a:rPr lang="en-US" sz="1200" b="1" dirty="0" smtClean="0">
                <a:solidFill>
                  <a:schemeClr val="bg1"/>
                </a:solidFill>
                <a:effectLst>
                  <a:outerShdw blurRad="38100" dist="38100" dir="2700000" algn="tl">
                    <a:srgbClr val="000000">
                      <a:alpha val="43137"/>
                    </a:srgbClr>
                  </a:outerShdw>
                </a:effectLst>
                <a:latin typeface="Book Antiqua" pitchFamily="18" charset="0"/>
              </a:rPr>
              <a:t>7</a:t>
            </a:r>
            <a:endParaRPr lang="en-US" sz="1200" b="1" dirty="0">
              <a:solidFill>
                <a:schemeClr val="bg1"/>
              </a:solidFill>
              <a:effectLst>
                <a:outerShdw blurRad="38100" dist="38100" dir="2700000" algn="tl">
                  <a:srgbClr val="000000">
                    <a:alpha val="43137"/>
                  </a:srgbClr>
                </a:outerShdw>
              </a:effectLst>
              <a:latin typeface="Times New Roman" pitchFamily="18" charset="0"/>
            </a:endParaRPr>
          </a:p>
        </p:txBody>
      </p:sp>
      <p:sp>
        <p:nvSpPr>
          <p:cNvPr id="41" name="Text Box 756"/>
          <p:cNvSpPr txBox="1">
            <a:spLocks noChangeArrowheads="1"/>
          </p:cNvSpPr>
          <p:nvPr/>
        </p:nvSpPr>
        <p:spPr bwMode="auto">
          <a:xfrm>
            <a:off x="8269081" y="3537696"/>
            <a:ext cx="3937594" cy="523220"/>
          </a:xfrm>
          <a:prstGeom prst="rect">
            <a:avLst/>
          </a:prstGeom>
          <a:noFill/>
          <a:ln w="9525">
            <a:noFill/>
            <a:miter lim="800000"/>
            <a:headEnd/>
            <a:tailEnd/>
          </a:ln>
        </p:spPr>
        <p:txBody>
          <a:bodyPr wrap="square">
            <a:spAutoFit/>
          </a:bodyPr>
          <a:lstStyle/>
          <a:p>
            <a:pPr algn="ctr"/>
            <a:r>
              <a:rPr lang="en-US" sz="1400" b="1" dirty="0">
                <a:solidFill>
                  <a:schemeClr val="accent2">
                    <a:lumMod val="50000"/>
                  </a:schemeClr>
                </a:solidFill>
                <a:latin typeface="Calibri" panose="020F0502020204030204" pitchFamily="34" charset="0"/>
                <a:cs typeface="Calibri" panose="020F0502020204030204" pitchFamily="34" charset="0"/>
              </a:rPr>
              <a:t>1</a:t>
            </a:r>
            <a:r>
              <a:rPr lang="en-US" sz="1400" b="1" u="none" dirty="0" smtClean="0">
                <a:solidFill>
                  <a:schemeClr val="accent2">
                    <a:lumMod val="50000"/>
                  </a:schemeClr>
                </a:solidFill>
                <a:latin typeface="Calibri" panose="020F0502020204030204" pitchFamily="34" charset="0"/>
                <a:cs typeface="Calibri" panose="020F0502020204030204" pitchFamily="34" charset="0"/>
              </a:rPr>
              <a:t> - GIEN</a:t>
            </a:r>
            <a:r>
              <a:rPr lang="en-US" sz="1400" u="none" dirty="0" smtClean="0">
                <a:solidFill>
                  <a:schemeClr val="accent2">
                    <a:lumMod val="50000"/>
                  </a:schemeClr>
                </a:solidFill>
                <a:latin typeface="Calibri" panose="020F0502020204030204" pitchFamily="34" charset="0"/>
                <a:cs typeface="Calibri" panose="020F0502020204030204" pitchFamily="34" charset="0"/>
              </a:rPr>
              <a:t> </a:t>
            </a:r>
            <a:endParaRPr lang="en-US" sz="1400" u="none" dirty="0">
              <a:solidFill>
                <a:schemeClr val="accent2">
                  <a:lumMod val="50000"/>
                </a:schemeClr>
              </a:solidFill>
              <a:latin typeface="Calibri" panose="020F0502020204030204" pitchFamily="34" charset="0"/>
              <a:cs typeface="Calibri" panose="020F0502020204030204" pitchFamily="34" charset="0"/>
            </a:endParaRPr>
          </a:p>
          <a:p>
            <a:pPr algn="ctr"/>
            <a:r>
              <a:rPr lang="fr-FR" sz="1400" dirty="0">
                <a:solidFill>
                  <a:schemeClr val="accent2">
                    <a:lumMod val="50000"/>
                  </a:schemeClr>
                </a:solidFill>
                <a:latin typeface="Calibri" panose="020F0502020204030204" pitchFamily="34" charset="0"/>
                <a:cs typeface="Calibri" panose="020F0502020204030204" pitchFamily="34" charset="0"/>
              </a:rPr>
              <a:t>Rénovation et restructuration bassin </a:t>
            </a:r>
            <a:r>
              <a:rPr lang="fr-FR" sz="1400" dirty="0" smtClean="0">
                <a:solidFill>
                  <a:schemeClr val="accent2">
                    <a:lumMod val="50000"/>
                  </a:schemeClr>
                </a:solidFill>
                <a:latin typeface="Calibri" panose="020F0502020204030204" pitchFamily="34" charset="0"/>
                <a:cs typeface="Calibri" panose="020F0502020204030204" pitchFamily="34" charset="0"/>
              </a:rPr>
              <a:t>50m.</a:t>
            </a:r>
            <a:endParaRPr lang="fr-FR" sz="1400" u="none" dirty="0">
              <a:solidFill>
                <a:schemeClr val="accent2">
                  <a:lumMod val="50000"/>
                </a:schemeClr>
              </a:solidFill>
              <a:latin typeface="Calibri" panose="020F0502020204030204" pitchFamily="34" charset="0"/>
              <a:cs typeface="Calibri" panose="020F0502020204030204" pitchFamily="34" charset="0"/>
            </a:endParaRPr>
          </a:p>
        </p:txBody>
      </p:sp>
      <p:sp>
        <p:nvSpPr>
          <p:cNvPr id="43" name="Oval 771"/>
          <p:cNvSpPr>
            <a:spLocks noChangeArrowheads="1"/>
          </p:cNvSpPr>
          <p:nvPr/>
        </p:nvSpPr>
        <p:spPr bwMode="auto">
          <a:xfrm>
            <a:off x="4851005" y="4065577"/>
            <a:ext cx="216000" cy="216000"/>
          </a:xfrm>
          <a:prstGeom prst="ellipse">
            <a:avLst/>
          </a:prstGeom>
          <a:solidFill>
            <a:srgbClr val="FF0000"/>
          </a:solidFill>
          <a:ln w="28575">
            <a:solidFill>
              <a:srgbClr val="FF0000"/>
            </a:solidFill>
            <a:round/>
            <a:headEnd/>
            <a:tailEnd/>
          </a:ln>
        </p:spPr>
        <p:txBody>
          <a:bodyPr wrap="none" anchor="ctr"/>
          <a:lstStyle/>
          <a:p>
            <a:pPr algn="ctr"/>
            <a:r>
              <a:rPr lang="en-US" sz="1200" b="1" dirty="0" smtClean="0">
                <a:solidFill>
                  <a:schemeClr val="bg1"/>
                </a:solidFill>
                <a:effectLst>
                  <a:outerShdw blurRad="38100" dist="38100" dir="2700000" algn="tl">
                    <a:srgbClr val="000000">
                      <a:alpha val="43137"/>
                    </a:srgbClr>
                  </a:outerShdw>
                </a:effectLst>
                <a:latin typeface="Book Antiqua" pitchFamily="18" charset="0"/>
              </a:rPr>
              <a:t>2</a:t>
            </a:r>
            <a:endParaRPr lang="en-US" sz="1200" b="1" dirty="0">
              <a:solidFill>
                <a:schemeClr val="bg1"/>
              </a:solidFill>
              <a:effectLst>
                <a:outerShdw blurRad="38100" dist="38100" dir="2700000" algn="tl">
                  <a:srgbClr val="000000">
                    <a:alpha val="43137"/>
                  </a:srgbClr>
                </a:outerShdw>
              </a:effectLst>
              <a:latin typeface="Times New Roman" pitchFamily="18" charset="0"/>
            </a:endParaRPr>
          </a:p>
        </p:txBody>
      </p:sp>
      <p:sp>
        <p:nvSpPr>
          <p:cNvPr id="37" name="Text Box 756"/>
          <p:cNvSpPr txBox="1">
            <a:spLocks noChangeArrowheads="1"/>
          </p:cNvSpPr>
          <p:nvPr/>
        </p:nvSpPr>
        <p:spPr bwMode="auto">
          <a:xfrm>
            <a:off x="1182678" y="3927972"/>
            <a:ext cx="2791802" cy="523220"/>
          </a:xfrm>
          <a:prstGeom prst="rect">
            <a:avLst/>
          </a:prstGeom>
          <a:noFill/>
          <a:ln w="9525">
            <a:noFill/>
            <a:miter lim="800000"/>
            <a:headEnd/>
            <a:tailEnd/>
          </a:ln>
        </p:spPr>
        <p:txBody>
          <a:bodyPr wrap="square">
            <a:spAutoFit/>
          </a:bodyPr>
          <a:lstStyle/>
          <a:p>
            <a:pPr algn="ctr"/>
            <a:r>
              <a:rPr lang="en-US" sz="1400" b="1" dirty="0">
                <a:solidFill>
                  <a:schemeClr val="accent2">
                    <a:lumMod val="50000"/>
                  </a:schemeClr>
                </a:solidFill>
                <a:latin typeface="Calibri" panose="020F0502020204030204" pitchFamily="34" charset="0"/>
                <a:cs typeface="Calibri" panose="020F0502020204030204" pitchFamily="34" charset="0"/>
              </a:rPr>
              <a:t>2</a:t>
            </a:r>
            <a:r>
              <a:rPr lang="en-US" sz="1400" b="1" u="none" dirty="0" smtClean="0">
                <a:solidFill>
                  <a:schemeClr val="accent2">
                    <a:lumMod val="50000"/>
                  </a:schemeClr>
                </a:solidFill>
                <a:latin typeface="Calibri" panose="020F0502020204030204" pitchFamily="34" charset="0"/>
                <a:cs typeface="Calibri" panose="020F0502020204030204" pitchFamily="34" charset="0"/>
              </a:rPr>
              <a:t> -</a:t>
            </a:r>
            <a:r>
              <a:rPr lang="en-US" sz="1400" b="1" dirty="0" smtClean="0">
                <a:solidFill>
                  <a:schemeClr val="accent2">
                    <a:lumMod val="50000"/>
                  </a:schemeClr>
                </a:solidFill>
                <a:latin typeface="Calibri" panose="020F0502020204030204" pitchFamily="34" charset="0"/>
                <a:cs typeface="Calibri" panose="020F0502020204030204" pitchFamily="34" charset="0"/>
              </a:rPr>
              <a:t> SAINT-PIERRE-DES-CORPS</a:t>
            </a:r>
            <a:endParaRPr lang="en-US" sz="1400" b="1" u="none" dirty="0" smtClean="0">
              <a:solidFill>
                <a:schemeClr val="accent2">
                  <a:lumMod val="50000"/>
                </a:schemeClr>
              </a:solidFill>
              <a:latin typeface="Calibri" panose="020F0502020204030204" pitchFamily="34" charset="0"/>
              <a:cs typeface="Calibri" panose="020F0502020204030204" pitchFamily="34" charset="0"/>
            </a:endParaRPr>
          </a:p>
          <a:p>
            <a:pPr algn="ctr"/>
            <a:r>
              <a:rPr lang="fr-FR" sz="1400" dirty="0">
                <a:solidFill>
                  <a:schemeClr val="accent2">
                    <a:lumMod val="50000"/>
                  </a:schemeClr>
                </a:solidFill>
                <a:latin typeface="Calibri" panose="020F0502020204030204" pitchFamily="34" charset="0"/>
                <a:cs typeface="Calibri" panose="020F0502020204030204" pitchFamily="34" charset="0"/>
              </a:rPr>
              <a:t>Réhabilitation d'une bassin sportif</a:t>
            </a:r>
            <a:r>
              <a:rPr lang="fr-FR" sz="1400" u="none" dirty="0" smtClean="0">
                <a:solidFill>
                  <a:schemeClr val="accent2">
                    <a:lumMod val="50000"/>
                  </a:schemeClr>
                </a:solidFill>
                <a:latin typeface="Calibri" panose="020F0502020204030204" pitchFamily="34" charset="0"/>
                <a:cs typeface="Calibri" panose="020F0502020204030204" pitchFamily="34" charset="0"/>
              </a:rPr>
              <a:t>.</a:t>
            </a:r>
            <a:endParaRPr lang="fr-FR" sz="1400" u="none" dirty="0">
              <a:solidFill>
                <a:schemeClr val="accent2">
                  <a:lumMod val="50000"/>
                </a:schemeClr>
              </a:solidFill>
              <a:latin typeface="Calibri" panose="020F0502020204030204" pitchFamily="34" charset="0"/>
              <a:cs typeface="Calibri" panose="020F0502020204030204" pitchFamily="34" charset="0"/>
            </a:endParaRPr>
          </a:p>
        </p:txBody>
      </p:sp>
      <p:sp>
        <p:nvSpPr>
          <p:cNvPr id="17" name="Oval 771"/>
          <p:cNvSpPr>
            <a:spLocks noChangeArrowheads="1"/>
          </p:cNvSpPr>
          <p:nvPr/>
        </p:nvSpPr>
        <p:spPr bwMode="auto">
          <a:xfrm>
            <a:off x="7164164" y="2750682"/>
            <a:ext cx="216000" cy="216000"/>
          </a:xfrm>
          <a:prstGeom prst="ellipse">
            <a:avLst/>
          </a:prstGeom>
          <a:solidFill>
            <a:srgbClr val="FF0000"/>
          </a:solidFill>
          <a:ln w="28575">
            <a:solidFill>
              <a:srgbClr val="FF0000"/>
            </a:solidFill>
            <a:round/>
            <a:headEnd/>
            <a:tailEnd/>
          </a:ln>
        </p:spPr>
        <p:txBody>
          <a:bodyPr wrap="none" anchor="ctr"/>
          <a:lstStyle/>
          <a:p>
            <a:pPr algn="ctr"/>
            <a:r>
              <a:rPr lang="en-US" sz="1200" b="1" dirty="0">
                <a:solidFill>
                  <a:schemeClr val="bg1"/>
                </a:solidFill>
                <a:effectLst>
                  <a:outerShdw blurRad="38100" dist="38100" dir="2700000" algn="tl">
                    <a:srgbClr val="000000">
                      <a:alpha val="43137"/>
                    </a:srgbClr>
                  </a:outerShdw>
                </a:effectLst>
                <a:latin typeface="Book Antiqua" pitchFamily="18" charset="0"/>
              </a:rPr>
              <a:t>6</a:t>
            </a:r>
            <a:endParaRPr lang="en-US" sz="1200" b="1" dirty="0">
              <a:solidFill>
                <a:schemeClr val="bg1"/>
              </a:solidFill>
              <a:effectLst>
                <a:outerShdw blurRad="38100" dist="38100" dir="2700000" algn="tl">
                  <a:srgbClr val="000000">
                    <a:alpha val="43137"/>
                  </a:srgbClr>
                </a:outerShdw>
              </a:effectLst>
              <a:latin typeface="Times New Roman" pitchFamily="18" charset="0"/>
            </a:endParaRPr>
          </a:p>
        </p:txBody>
      </p:sp>
      <p:pic>
        <p:nvPicPr>
          <p:cNvPr id="18" name="Image 17" descr="FFN_seul_OK.jpg"/>
          <p:cNvPicPr>
            <a:picLocks noChangeAspect="1"/>
          </p:cNvPicPr>
          <p:nvPr/>
        </p:nvPicPr>
        <p:blipFill rotWithShape="1">
          <a:blip r:embed="rId3">
            <a:extLst>
              <a:ext uri="{28A0092B-C50C-407E-A947-70E740481C1C}">
                <a14:useLocalDpi xmlns:a14="http://schemas.microsoft.com/office/drawing/2010/main" val="0"/>
              </a:ext>
            </a:extLst>
          </a:blip>
          <a:srcRect l="13398" t="12375" r="18549" b="11921"/>
          <a:stretch/>
        </p:blipFill>
        <p:spPr>
          <a:xfrm>
            <a:off x="10750162" y="0"/>
            <a:ext cx="1441837" cy="1130531"/>
          </a:xfrm>
          <a:prstGeom prst="rect">
            <a:avLst/>
          </a:prstGeom>
        </p:spPr>
      </p:pic>
      <p:sp>
        <p:nvSpPr>
          <p:cNvPr id="20" name="Text Box 756"/>
          <p:cNvSpPr txBox="1">
            <a:spLocks noChangeArrowheads="1"/>
          </p:cNvSpPr>
          <p:nvPr/>
        </p:nvSpPr>
        <p:spPr bwMode="auto">
          <a:xfrm>
            <a:off x="1181115" y="3246943"/>
            <a:ext cx="2791802" cy="738664"/>
          </a:xfrm>
          <a:prstGeom prst="rect">
            <a:avLst/>
          </a:prstGeom>
          <a:noFill/>
          <a:ln w="9525">
            <a:noFill/>
            <a:miter lim="800000"/>
            <a:headEnd/>
            <a:tailEnd/>
          </a:ln>
        </p:spPr>
        <p:txBody>
          <a:bodyPr wrap="square">
            <a:spAutoFit/>
          </a:bodyPr>
          <a:lstStyle/>
          <a:p>
            <a:pPr algn="ctr"/>
            <a:r>
              <a:rPr lang="en-US" sz="1400" b="1" dirty="0" smtClean="0">
                <a:solidFill>
                  <a:schemeClr val="accent2">
                    <a:lumMod val="50000"/>
                  </a:schemeClr>
                </a:solidFill>
                <a:latin typeface="Calibri" panose="020F0502020204030204" pitchFamily="34" charset="0"/>
                <a:cs typeface="Calibri" panose="020F0502020204030204" pitchFamily="34" charset="0"/>
              </a:rPr>
              <a:t>4</a:t>
            </a:r>
            <a:r>
              <a:rPr lang="en-US" sz="1400" b="1" u="none" dirty="0" smtClean="0">
                <a:solidFill>
                  <a:schemeClr val="accent2">
                    <a:lumMod val="50000"/>
                  </a:schemeClr>
                </a:solidFill>
                <a:latin typeface="Calibri" panose="020F0502020204030204" pitchFamily="34" charset="0"/>
                <a:cs typeface="Calibri" panose="020F0502020204030204" pitchFamily="34" charset="0"/>
              </a:rPr>
              <a:t> -</a:t>
            </a:r>
            <a:r>
              <a:rPr lang="en-US" sz="1400" b="1" dirty="0" smtClean="0">
                <a:solidFill>
                  <a:schemeClr val="accent2">
                    <a:lumMod val="50000"/>
                  </a:schemeClr>
                </a:solidFill>
                <a:latin typeface="Calibri" panose="020F0502020204030204" pitchFamily="34" charset="0"/>
                <a:cs typeface="Calibri" panose="020F0502020204030204" pitchFamily="34" charset="0"/>
              </a:rPr>
              <a:t> BLOIS</a:t>
            </a:r>
            <a:endParaRPr lang="en-US" sz="1400" b="1" u="none" dirty="0" smtClean="0">
              <a:solidFill>
                <a:schemeClr val="accent2">
                  <a:lumMod val="50000"/>
                </a:schemeClr>
              </a:solidFill>
              <a:latin typeface="Calibri" panose="020F0502020204030204" pitchFamily="34" charset="0"/>
              <a:cs typeface="Calibri" panose="020F0502020204030204" pitchFamily="34" charset="0"/>
            </a:endParaRPr>
          </a:p>
          <a:p>
            <a:pPr algn="ctr"/>
            <a:r>
              <a:rPr lang="fr-FR" sz="1400" dirty="0">
                <a:solidFill>
                  <a:schemeClr val="accent2">
                    <a:lumMod val="50000"/>
                  </a:schemeClr>
                </a:solidFill>
                <a:latin typeface="Calibri" panose="020F0502020204030204" pitchFamily="34" charset="0"/>
                <a:cs typeface="Calibri" panose="020F0502020204030204" pitchFamily="34" charset="0"/>
              </a:rPr>
              <a:t>Construction d'un bassin sportif de 50m</a:t>
            </a:r>
            <a:r>
              <a:rPr lang="fr-FR" sz="1400" u="none" dirty="0" smtClean="0">
                <a:solidFill>
                  <a:schemeClr val="accent2">
                    <a:lumMod val="50000"/>
                  </a:schemeClr>
                </a:solidFill>
                <a:latin typeface="Calibri" panose="020F0502020204030204" pitchFamily="34" charset="0"/>
                <a:cs typeface="Calibri" panose="020F0502020204030204" pitchFamily="34" charset="0"/>
              </a:rPr>
              <a:t>.</a:t>
            </a:r>
            <a:endParaRPr lang="fr-FR" sz="1400" u="none" dirty="0">
              <a:solidFill>
                <a:schemeClr val="accent2">
                  <a:lumMod val="50000"/>
                </a:schemeClr>
              </a:solidFill>
              <a:latin typeface="Calibri" panose="020F0502020204030204" pitchFamily="34" charset="0"/>
              <a:cs typeface="Calibri" panose="020F0502020204030204" pitchFamily="34" charset="0"/>
            </a:endParaRPr>
          </a:p>
        </p:txBody>
      </p:sp>
      <p:sp>
        <p:nvSpPr>
          <p:cNvPr id="21" name="Text Box 756"/>
          <p:cNvSpPr txBox="1">
            <a:spLocks noChangeArrowheads="1"/>
          </p:cNvSpPr>
          <p:nvPr/>
        </p:nvSpPr>
        <p:spPr bwMode="auto">
          <a:xfrm>
            <a:off x="1194073" y="4525506"/>
            <a:ext cx="2791802" cy="523220"/>
          </a:xfrm>
          <a:prstGeom prst="rect">
            <a:avLst/>
          </a:prstGeom>
          <a:noFill/>
          <a:ln w="9525">
            <a:noFill/>
            <a:miter lim="800000"/>
            <a:headEnd/>
            <a:tailEnd/>
          </a:ln>
        </p:spPr>
        <p:txBody>
          <a:bodyPr wrap="square">
            <a:spAutoFit/>
          </a:bodyPr>
          <a:lstStyle/>
          <a:p>
            <a:pPr algn="ctr"/>
            <a:r>
              <a:rPr lang="en-US" sz="1400" b="1" dirty="0">
                <a:solidFill>
                  <a:schemeClr val="accent2">
                    <a:lumMod val="50000"/>
                  </a:schemeClr>
                </a:solidFill>
                <a:latin typeface="Calibri" panose="020F0502020204030204" pitchFamily="34" charset="0"/>
                <a:cs typeface="Calibri" panose="020F0502020204030204" pitchFamily="34" charset="0"/>
              </a:rPr>
              <a:t>5</a:t>
            </a:r>
            <a:r>
              <a:rPr lang="en-US" sz="1400" b="1" u="none" dirty="0" smtClean="0">
                <a:solidFill>
                  <a:schemeClr val="accent2">
                    <a:lumMod val="50000"/>
                  </a:schemeClr>
                </a:solidFill>
                <a:latin typeface="Calibri" panose="020F0502020204030204" pitchFamily="34" charset="0"/>
                <a:cs typeface="Calibri" panose="020F0502020204030204" pitchFamily="34" charset="0"/>
              </a:rPr>
              <a:t> -</a:t>
            </a:r>
            <a:r>
              <a:rPr lang="en-US" sz="1400" b="1" dirty="0" smtClean="0">
                <a:solidFill>
                  <a:schemeClr val="accent2">
                    <a:lumMod val="50000"/>
                  </a:schemeClr>
                </a:solidFill>
                <a:latin typeface="Calibri" panose="020F0502020204030204" pitchFamily="34" charset="0"/>
                <a:cs typeface="Calibri" panose="020F0502020204030204" pitchFamily="34" charset="0"/>
              </a:rPr>
              <a:t> SAINT-MAURE-DE-TOURAINE</a:t>
            </a:r>
            <a:endParaRPr lang="en-US" sz="1400" b="1" u="none" dirty="0" smtClean="0">
              <a:solidFill>
                <a:schemeClr val="accent2">
                  <a:lumMod val="50000"/>
                </a:schemeClr>
              </a:solidFill>
              <a:latin typeface="Calibri" panose="020F0502020204030204" pitchFamily="34" charset="0"/>
              <a:cs typeface="Calibri" panose="020F0502020204030204" pitchFamily="34" charset="0"/>
            </a:endParaRPr>
          </a:p>
          <a:p>
            <a:pPr algn="ctr"/>
            <a:r>
              <a:rPr lang="fr-FR" sz="1400" dirty="0">
                <a:solidFill>
                  <a:schemeClr val="accent2">
                    <a:lumMod val="50000"/>
                  </a:schemeClr>
                </a:solidFill>
                <a:latin typeface="Calibri" panose="020F0502020204030204" pitchFamily="34" charset="0"/>
                <a:cs typeface="Calibri" panose="020F0502020204030204" pitchFamily="34" charset="0"/>
              </a:rPr>
              <a:t>Construction d'un bassin sportif</a:t>
            </a:r>
            <a:r>
              <a:rPr lang="fr-FR" sz="1400" u="none" dirty="0" smtClean="0">
                <a:solidFill>
                  <a:schemeClr val="accent2">
                    <a:lumMod val="50000"/>
                  </a:schemeClr>
                </a:solidFill>
                <a:latin typeface="Calibri" panose="020F0502020204030204" pitchFamily="34" charset="0"/>
                <a:cs typeface="Calibri" panose="020F0502020204030204" pitchFamily="34" charset="0"/>
              </a:rPr>
              <a:t>.</a:t>
            </a:r>
            <a:endParaRPr lang="fr-FR" sz="1400" u="none" dirty="0">
              <a:solidFill>
                <a:schemeClr val="accent2">
                  <a:lumMod val="50000"/>
                </a:schemeClr>
              </a:solidFill>
              <a:latin typeface="Calibri" panose="020F0502020204030204" pitchFamily="34" charset="0"/>
              <a:cs typeface="Calibri" panose="020F0502020204030204" pitchFamily="34" charset="0"/>
            </a:endParaRPr>
          </a:p>
        </p:txBody>
      </p:sp>
      <p:sp>
        <p:nvSpPr>
          <p:cNvPr id="22" name="Text Box 756"/>
          <p:cNvSpPr txBox="1">
            <a:spLocks noChangeArrowheads="1"/>
          </p:cNvSpPr>
          <p:nvPr/>
        </p:nvSpPr>
        <p:spPr bwMode="auto">
          <a:xfrm>
            <a:off x="1201193" y="5488879"/>
            <a:ext cx="2791802" cy="523220"/>
          </a:xfrm>
          <a:prstGeom prst="rect">
            <a:avLst/>
          </a:prstGeom>
          <a:noFill/>
          <a:ln w="9525">
            <a:noFill/>
            <a:miter lim="800000"/>
            <a:headEnd/>
            <a:tailEnd/>
          </a:ln>
        </p:spPr>
        <p:txBody>
          <a:bodyPr wrap="square">
            <a:spAutoFit/>
          </a:bodyPr>
          <a:lstStyle/>
          <a:p>
            <a:pPr algn="ctr"/>
            <a:r>
              <a:rPr lang="en-US" sz="1400" b="1" dirty="0" smtClean="0">
                <a:solidFill>
                  <a:schemeClr val="accent2">
                    <a:lumMod val="50000"/>
                  </a:schemeClr>
                </a:solidFill>
                <a:latin typeface="Calibri" panose="020F0502020204030204" pitchFamily="34" charset="0"/>
                <a:cs typeface="Calibri" panose="020F0502020204030204" pitchFamily="34" charset="0"/>
              </a:rPr>
              <a:t>3</a:t>
            </a:r>
            <a:r>
              <a:rPr lang="en-US" sz="1400" b="1" u="none" dirty="0" smtClean="0">
                <a:solidFill>
                  <a:schemeClr val="accent2">
                    <a:lumMod val="50000"/>
                  </a:schemeClr>
                </a:solidFill>
                <a:latin typeface="Calibri" panose="020F0502020204030204" pitchFamily="34" charset="0"/>
                <a:cs typeface="Calibri" panose="020F0502020204030204" pitchFamily="34" charset="0"/>
              </a:rPr>
              <a:t> -</a:t>
            </a:r>
            <a:r>
              <a:rPr lang="en-US" sz="1400" b="1" dirty="0" smtClean="0">
                <a:solidFill>
                  <a:schemeClr val="accent2">
                    <a:lumMod val="50000"/>
                  </a:schemeClr>
                </a:solidFill>
                <a:latin typeface="Calibri" panose="020F0502020204030204" pitchFamily="34" charset="0"/>
                <a:cs typeface="Calibri" panose="020F0502020204030204" pitchFamily="34" charset="0"/>
              </a:rPr>
              <a:t> LE BLANC</a:t>
            </a:r>
            <a:endParaRPr lang="en-US" sz="1400" b="1" u="none" dirty="0" smtClean="0">
              <a:solidFill>
                <a:schemeClr val="accent2">
                  <a:lumMod val="50000"/>
                </a:schemeClr>
              </a:solidFill>
              <a:latin typeface="Calibri" panose="020F0502020204030204" pitchFamily="34" charset="0"/>
              <a:cs typeface="Calibri" panose="020F0502020204030204" pitchFamily="34" charset="0"/>
            </a:endParaRPr>
          </a:p>
          <a:p>
            <a:pPr algn="ctr"/>
            <a:r>
              <a:rPr lang="fr-FR" sz="1400" dirty="0">
                <a:solidFill>
                  <a:schemeClr val="accent2">
                    <a:lumMod val="50000"/>
                  </a:schemeClr>
                </a:solidFill>
                <a:latin typeface="Calibri" panose="020F0502020204030204" pitchFamily="34" charset="0"/>
                <a:cs typeface="Calibri" panose="020F0502020204030204" pitchFamily="34" charset="0"/>
              </a:rPr>
              <a:t>Réhabilitation d'une bassin sportif</a:t>
            </a:r>
            <a:r>
              <a:rPr lang="fr-FR" sz="1400" u="none" dirty="0" smtClean="0">
                <a:solidFill>
                  <a:schemeClr val="accent2">
                    <a:lumMod val="50000"/>
                  </a:schemeClr>
                </a:solidFill>
                <a:latin typeface="Calibri" panose="020F0502020204030204" pitchFamily="34" charset="0"/>
                <a:cs typeface="Calibri" panose="020F0502020204030204" pitchFamily="34" charset="0"/>
              </a:rPr>
              <a:t>.</a:t>
            </a:r>
            <a:endParaRPr lang="fr-FR" sz="1400" u="none" dirty="0">
              <a:solidFill>
                <a:schemeClr val="accent2">
                  <a:lumMod val="50000"/>
                </a:schemeClr>
              </a:solidFill>
              <a:latin typeface="Calibri" panose="020F0502020204030204" pitchFamily="34" charset="0"/>
              <a:cs typeface="Calibri" panose="020F0502020204030204" pitchFamily="34" charset="0"/>
            </a:endParaRPr>
          </a:p>
        </p:txBody>
      </p:sp>
      <p:sp>
        <p:nvSpPr>
          <p:cNvPr id="23" name="Text Box 756"/>
          <p:cNvSpPr txBox="1">
            <a:spLocks noChangeArrowheads="1"/>
          </p:cNvSpPr>
          <p:nvPr/>
        </p:nvSpPr>
        <p:spPr bwMode="auto">
          <a:xfrm>
            <a:off x="8269081" y="2358788"/>
            <a:ext cx="3937594" cy="523220"/>
          </a:xfrm>
          <a:prstGeom prst="rect">
            <a:avLst/>
          </a:prstGeom>
          <a:noFill/>
          <a:ln w="9525">
            <a:noFill/>
            <a:miter lim="800000"/>
            <a:headEnd/>
            <a:tailEnd/>
          </a:ln>
        </p:spPr>
        <p:txBody>
          <a:bodyPr wrap="square">
            <a:spAutoFit/>
          </a:bodyPr>
          <a:lstStyle/>
          <a:p>
            <a:pPr algn="ctr"/>
            <a:r>
              <a:rPr lang="en-US" sz="1400" b="1" dirty="0" smtClean="0">
                <a:solidFill>
                  <a:schemeClr val="accent2">
                    <a:lumMod val="50000"/>
                  </a:schemeClr>
                </a:solidFill>
                <a:latin typeface="Calibri" panose="020F0502020204030204" pitchFamily="34" charset="0"/>
                <a:cs typeface="Calibri" panose="020F0502020204030204" pitchFamily="34" charset="0"/>
              </a:rPr>
              <a:t>6</a:t>
            </a:r>
            <a:r>
              <a:rPr lang="en-US" sz="1400" b="1" u="none" dirty="0" smtClean="0">
                <a:solidFill>
                  <a:schemeClr val="accent2">
                    <a:lumMod val="50000"/>
                  </a:schemeClr>
                </a:solidFill>
                <a:latin typeface="Calibri" panose="020F0502020204030204" pitchFamily="34" charset="0"/>
                <a:cs typeface="Calibri" panose="020F0502020204030204" pitchFamily="34" charset="0"/>
              </a:rPr>
              <a:t> - BEAUNE LA ROLANDE</a:t>
            </a:r>
            <a:r>
              <a:rPr lang="en-US" sz="1400" u="none" dirty="0" smtClean="0">
                <a:solidFill>
                  <a:schemeClr val="accent2">
                    <a:lumMod val="50000"/>
                  </a:schemeClr>
                </a:solidFill>
                <a:latin typeface="Calibri" panose="020F0502020204030204" pitchFamily="34" charset="0"/>
                <a:cs typeface="Calibri" panose="020F0502020204030204" pitchFamily="34" charset="0"/>
              </a:rPr>
              <a:t> </a:t>
            </a:r>
            <a:endParaRPr lang="en-US" sz="1400" u="none" dirty="0">
              <a:solidFill>
                <a:schemeClr val="accent2">
                  <a:lumMod val="50000"/>
                </a:schemeClr>
              </a:solidFill>
              <a:latin typeface="Calibri" panose="020F0502020204030204" pitchFamily="34" charset="0"/>
              <a:cs typeface="Calibri" panose="020F0502020204030204" pitchFamily="34" charset="0"/>
            </a:endParaRPr>
          </a:p>
          <a:p>
            <a:pPr algn="ctr"/>
            <a:r>
              <a:rPr lang="fr-FR" sz="1400" dirty="0">
                <a:solidFill>
                  <a:schemeClr val="accent2">
                    <a:lumMod val="50000"/>
                  </a:schemeClr>
                </a:solidFill>
                <a:latin typeface="Calibri" panose="020F0502020204030204" pitchFamily="34" charset="0"/>
                <a:cs typeface="Calibri" panose="020F0502020204030204" pitchFamily="34" charset="0"/>
              </a:rPr>
              <a:t>Construction d'un centre aquatique</a:t>
            </a:r>
            <a:r>
              <a:rPr lang="fr-FR" sz="1400" dirty="0" smtClean="0">
                <a:solidFill>
                  <a:schemeClr val="accent2">
                    <a:lumMod val="50000"/>
                  </a:schemeClr>
                </a:solidFill>
                <a:latin typeface="Calibri" panose="020F0502020204030204" pitchFamily="34" charset="0"/>
                <a:cs typeface="Calibri" panose="020F0502020204030204" pitchFamily="34" charset="0"/>
              </a:rPr>
              <a:t>.</a:t>
            </a:r>
            <a:endParaRPr lang="fr-FR" sz="1400" u="none" dirty="0">
              <a:solidFill>
                <a:schemeClr val="accent2">
                  <a:lumMod val="50000"/>
                </a:schemeClr>
              </a:solidFill>
              <a:latin typeface="Calibri" panose="020F0502020204030204" pitchFamily="34" charset="0"/>
              <a:cs typeface="Calibri" panose="020F0502020204030204" pitchFamily="34" charset="0"/>
            </a:endParaRPr>
          </a:p>
        </p:txBody>
      </p:sp>
      <p:sp>
        <p:nvSpPr>
          <p:cNvPr id="24" name="Text Box 756"/>
          <p:cNvSpPr txBox="1">
            <a:spLocks noChangeArrowheads="1"/>
          </p:cNvSpPr>
          <p:nvPr/>
        </p:nvSpPr>
        <p:spPr bwMode="auto">
          <a:xfrm>
            <a:off x="8269823" y="2998513"/>
            <a:ext cx="3937594" cy="523220"/>
          </a:xfrm>
          <a:prstGeom prst="rect">
            <a:avLst/>
          </a:prstGeom>
          <a:noFill/>
          <a:ln w="9525">
            <a:noFill/>
            <a:miter lim="800000"/>
            <a:headEnd/>
            <a:tailEnd/>
          </a:ln>
        </p:spPr>
        <p:txBody>
          <a:bodyPr wrap="square">
            <a:spAutoFit/>
          </a:bodyPr>
          <a:lstStyle/>
          <a:p>
            <a:pPr algn="ctr"/>
            <a:r>
              <a:rPr lang="en-US" sz="1400" b="1" dirty="0">
                <a:solidFill>
                  <a:schemeClr val="accent2">
                    <a:lumMod val="50000"/>
                  </a:schemeClr>
                </a:solidFill>
                <a:latin typeface="Calibri" panose="020F0502020204030204" pitchFamily="34" charset="0"/>
                <a:cs typeface="Calibri" panose="020F0502020204030204" pitchFamily="34" charset="0"/>
              </a:rPr>
              <a:t>7</a:t>
            </a:r>
            <a:r>
              <a:rPr lang="en-US" sz="1400" b="1" u="none" dirty="0" smtClean="0">
                <a:solidFill>
                  <a:schemeClr val="accent2">
                    <a:lumMod val="50000"/>
                  </a:schemeClr>
                </a:solidFill>
                <a:latin typeface="Calibri" panose="020F0502020204030204" pitchFamily="34" charset="0"/>
                <a:cs typeface="Calibri" panose="020F0502020204030204" pitchFamily="34" charset="0"/>
              </a:rPr>
              <a:t> - </a:t>
            </a:r>
            <a:r>
              <a:rPr lang="en-US" sz="1400" b="1" dirty="0" smtClean="0">
                <a:solidFill>
                  <a:schemeClr val="accent2">
                    <a:lumMod val="50000"/>
                  </a:schemeClr>
                </a:solidFill>
                <a:latin typeface="Calibri" panose="020F0502020204030204" pitchFamily="34" charset="0"/>
                <a:cs typeface="Calibri" panose="020F0502020204030204" pitchFamily="34" charset="0"/>
              </a:rPr>
              <a:t>MEUNG-SUR-LOIRE</a:t>
            </a:r>
            <a:r>
              <a:rPr lang="en-US" sz="1400" u="none" dirty="0" smtClean="0">
                <a:solidFill>
                  <a:schemeClr val="accent2">
                    <a:lumMod val="50000"/>
                  </a:schemeClr>
                </a:solidFill>
                <a:latin typeface="Calibri" panose="020F0502020204030204" pitchFamily="34" charset="0"/>
                <a:cs typeface="Calibri" panose="020F0502020204030204" pitchFamily="34" charset="0"/>
              </a:rPr>
              <a:t> </a:t>
            </a:r>
            <a:endParaRPr lang="en-US" sz="1400" u="none" dirty="0">
              <a:solidFill>
                <a:schemeClr val="accent2">
                  <a:lumMod val="50000"/>
                </a:schemeClr>
              </a:solidFill>
              <a:latin typeface="Calibri" panose="020F0502020204030204" pitchFamily="34" charset="0"/>
              <a:cs typeface="Calibri" panose="020F0502020204030204" pitchFamily="34" charset="0"/>
            </a:endParaRPr>
          </a:p>
          <a:p>
            <a:pPr algn="ctr"/>
            <a:r>
              <a:rPr lang="fr-FR" sz="1400" dirty="0">
                <a:solidFill>
                  <a:schemeClr val="accent2">
                    <a:lumMod val="50000"/>
                  </a:schemeClr>
                </a:solidFill>
                <a:latin typeface="Calibri" panose="020F0502020204030204" pitchFamily="34" charset="0"/>
                <a:cs typeface="Calibri" panose="020F0502020204030204" pitchFamily="34" charset="0"/>
              </a:rPr>
              <a:t>Construction d'un bassin sportif</a:t>
            </a:r>
            <a:r>
              <a:rPr lang="fr-FR" sz="1400" dirty="0" smtClean="0">
                <a:solidFill>
                  <a:schemeClr val="accent2">
                    <a:lumMod val="50000"/>
                  </a:schemeClr>
                </a:solidFill>
                <a:latin typeface="Calibri" panose="020F0502020204030204" pitchFamily="34" charset="0"/>
                <a:cs typeface="Calibri" panose="020F0502020204030204" pitchFamily="34" charset="0"/>
              </a:rPr>
              <a:t>.</a:t>
            </a:r>
            <a:endParaRPr lang="fr-FR" sz="1400" u="none" dirty="0">
              <a:solidFill>
                <a:schemeClr val="accent2">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729923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p:cNvSpPr txBox="1">
            <a:spLocks noChangeArrowheads="1"/>
          </p:cNvSpPr>
          <p:nvPr/>
        </p:nvSpPr>
        <p:spPr>
          <a:xfrm>
            <a:off x="1526333" y="612336"/>
            <a:ext cx="6362163" cy="740680"/>
          </a:xfrm>
          <a:prstGeom prst="roundRect">
            <a:avLst>
              <a:gd name="adj" fmla="val 50000"/>
            </a:avLst>
          </a:prstGeom>
        </p:spPr>
        <p:txBody>
          <a:bodyPr vert="horz" lIns="91440" tIns="45720" rIns="91440" bIns="45720" rtlCol="0" anchor="ctr">
            <a:normAutofit fontScale="85000" lnSpcReduction="20000"/>
          </a:bodyPr>
          <a:lst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342905">
              <a:defRPr/>
            </a:pPr>
            <a:r>
              <a:rPr lang="fr-FR" altLang="fr-FR" sz="3900" b="1" dirty="0">
                <a:solidFill>
                  <a:schemeClr val="accent2">
                    <a:lumMod val="50000"/>
                  </a:schemeClr>
                </a:solidFill>
                <a:latin typeface="Calibri" panose="020F0502020204030204" pitchFamily="34" charset="0"/>
                <a:cs typeface="Calibri" panose="020F0502020204030204" pitchFamily="34" charset="0"/>
              </a:rPr>
              <a:t>Détail des projets</a:t>
            </a:r>
            <a:endParaRPr lang="fr-FR" altLang="fr-FR" sz="3150" i="1" dirty="0">
              <a:solidFill>
                <a:schemeClr val="accent2">
                  <a:lumMod val="50000"/>
                </a:schemeClr>
              </a:solidFill>
              <a:latin typeface="Calibri" panose="020F0502020204030204" pitchFamily="34" charset="0"/>
              <a:cs typeface="Calibri" panose="020F0502020204030204" pitchFamily="34" charset="0"/>
            </a:endParaRPr>
          </a:p>
        </p:txBody>
      </p:sp>
      <p:pic>
        <p:nvPicPr>
          <p:cNvPr id="6" name="Image 5" descr="FFN_seul_OK.jpg"/>
          <p:cNvPicPr>
            <a:picLocks noChangeAspect="1"/>
          </p:cNvPicPr>
          <p:nvPr/>
        </p:nvPicPr>
        <p:blipFill rotWithShape="1">
          <a:blip r:embed="rId2">
            <a:extLst>
              <a:ext uri="{28A0092B-C50C-407E-A947-70E740481C1C}">
                <a14:useLocalDpi xmlns:a14="http://schemas.microsoft.com/office/drawing/2010/main" val="0"/>
              </a:ext>
            </a:extLst>
          </a:blip>
          <a:srcRect l="13398" t="12375" r="18549" b="11921"/>
          <a:stretch/>
        </p:blipFill>
        <p:spPr>
          <a:xfrm>
            <a:off x="10750162" y="0"/>
            <a:ext cx="1441837" cy="1130531"/>
          </a:xfrm>
          <a:prstGeom prst="rect">
            <a:avLst/>
          </a:prstGeom>
        </p:spPr>
      </p:pic>
      <p:pic>
        <p:nvPicPr>
          <p:cNvPr id="2" name="Image 1"/>
          <p:cNvPicPr>
            <a:picLocks noChangeAspect="1"/>
          </p:cNvPicPr>
          <p:nvPr/>
        </p:nvPicPr>
        <p:blipFill>
          <a:blip r:embed="rId3"/>
          <a:stretch>
            <a:fillRect/>
          </a:stretch>
        </p:blipFill>
        <p:spPr>
          <a:xfrm>
            <a:off x="1718733" y="1359816"/>
            <a:ext cx="10473267" cy="5481249"/>
          </a:xfrm>
          <a:prstGeom prst="rect">
            <a:avLst/>
          </a:prstGeom>
        </p:spPr>
      </p:pic>
    </p:spTree>
    <p:extLst>
      <p:ext uri="{BB962C8B-B14F-4D97-AF65-F5344CB8AC3E}">
        <p14:creationId xmlns:p14="http://schemas.microsoft.com/office/powerpoint/2010/main" val="2769270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Brin">
  <a:themeElements>
    <a:clrScheme name="Brin">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2613</TotalTime>
  <Words>606</Words>
  <Application>Microsoft Office PowerPoint</Application>
  <PresentationFormat>Personnalisé</PresentationFormat>
  <Paragraphs>51</Paragraphs>
  <Slides>6</Slides>
  <Notes>0</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Brin</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Sché</dc:title>
  <dc:creator>Yohan</dc:creator>
  <cp:lastModifiedBy>michel</cp:lastModifiedBy>
  <cp:revision>141</cp:revision>
  <cp:lastPrinted>2018-04-25T13:23:02Z</cp:lastPrinted>
  <dcterms:created xsi:type="dcterms:W3CDTF">2017-02-02T13:59:33Z</dcterms:created>
  <dcterms:modified xsi:type="dcterms:W3CDTF">2022-01-04T16:19:13Z</dcterms:modified>
</cp:coreProperties>
</file>